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76" r:id="rId2"/>
    <p:sldId id="580" r:id="rId3"/>
    <p:sldId id="545" r:id="rId4"/>
    <p:sldId id="581" r:id="rId5"/>
    <p:sldId id="582" r:id="rId6"/>
    <p:sldId id="583" r:id="rId7"/>
    <p:sldId id="519" r:id="rId8"/>
    <p:sldId id="584" r:id="rId9"/>
    <p:sldId id="556" r:id="rId10"/>
    <p:sldId id="570" r:id="rId11"/>
    <p:sldId id="557" r:id="rId12"/>
    <p:sldId id="568" r:id="rId13"/>
    <p:sldId id="569" r:id="rId14"/>
    <p:sldId id="558" r:id="rId15"/>
    <p:sldId id="571" r:id="rId16"/>
    <p:sldId id="559" r:id="rId17"/>
    <p:sldId id="572" r:id="rId18"/>
    <p:sldId id="573" r:id="rId19"/>
    <p:sldId id="560" r:id="rId20"/>
    <p:sldId id="561" r:id="rId21"/>
    <p:sldId id="574" r:id="rId22"/>
    <p:sldId id="575" r:id="rId23"/>
    <p:sldId id="578" r:id="rId24"/>
    <p:sldId id="564" r:id="rId25"/>
    <p:sldId id="566" r:id="rId26"/>
    <p:sldId id="565" r:id="rId27"/>
    <p:sldId id="275" r:id="rId28"/>
  </p:sldIdLst>
  <p:sldSz cx="18288000" cy="10287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3A" initials="T" lastIdx="2" clrIdx="0">
    <p:extLst>
      <p:ext uri="{19B8F6BF-5375-455C-9EA6-DF929625EA0E}">
        <p15:presenceInfo xmlns:p15="http://schemas.microsoft.com/office/powerpoint/2012/main" userId="T3A" providerId="None"/>
      </p:ext>
    </p:extLst>
  </p:cmAuthor>
  <p:cmAuthor id="2" name="Windows 사용자" initials="W사" lastIdx="2" clrIdx="1">
    <p:extLst>
      <p:ext uri="{19B8F6BF-5375-455C-9EA6-DF929625EA0E}">
        <p15:presenceInfo xmlns:p15="http://schemas.microsoft.com/office/powerpoint/2012/main" userId="4810af00ba45921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7F9"/>
    <a:srgbClr val="1A2962"/>
    <a:srgbClr val="385723"/>
    <a:srgbClr val="BF9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6019" autoAdjust="0"/>
  </p:normalViewPr>
  <p:slideViewPr>
    <p:cSldViewPr snapToGrid="0">
      <p:cViewPr varScale="1">
        <p:scale>
          <a:sx n="73" d="100"/>
          <a:sy n="73" d="100"/>
        </p:scale>
        <p:origin x="798" y="72"/>
      </p:cViewPr>
      <p:guideLst/>
    </p:cSldViewPr>
  </p:slideViewPr>
  <p:notesTextViewPr>
    <p:cViewPr>
      <p:scale>
        <a:sx n="100" d="100"/>
        <a:sy n="100" d="100"/>
      </p:scale>
      <p:origin x="0" y="-9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5-01-22T15:38:30.730" idx="1">
    <p:pos x="146" y="146"/>
    <p:text>총 이수학점 수정</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5F116B2-DA57-4273-938C-5A2B1FA2CF99}" type="datetimeFigureOut">
              <a:rPr lang="ko-KR" altLang="en-US" smtClean="0"/>
              <a:t>2026-02-05</a:t>
            </a:fld>
            <a:endParaRPr lang="ko-KR" altLang="en-US"/>
          </a:p>
        </p:txBody>
      </p:sp>
      <p:sp>
        <p:nvSpPr>
          <p:cNvPr id="4" name="슬라이드 이미지 개체 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033ECCD-E028-49CD-8797-B7264A046166}" type="slidenum">
              <a:rPr lang="ko-KR" altLang="en-US" smtClean="0"/>
              <a:t>‹#›</a:t>
            </a:fld>
            <a:endParaRPr lang="ko-KR" altLang="en-US"/>
          </a:p>
        </p:txBody>
      </p:sp>
    </p:spTree>
    <p:extLst>
      <p:ext uri="{BB962C8B-B14F-4D97-AF65-F5344CB8AC3E}">
        <p14:creationId xmlns:p14="http://schemas.microsoft.com/office/powerpoint/2010/main" val="1514622628"/>
      </p:ext>
    </p:extLst>
  </p:cSld>
  <p:clrMap bg1="lt1" tx1="dk1" bg2="lt2" tx2="dk2" accent1="accent1" accent2="accent2" accent3="accent3" accent4="accent4" accent5="accent5" accent6="accent6" hlink="hlink" folHlink="folHlink"/>
  <p:notesStyle>
    <a:lvl1pPr marL="0" algn="l" defTabSz="1371600" rtl="0" eaLnBrk="1" latinLnBrk="1" hangingPunct="1">
      <a:defRPr sz="1800" kern="1200">
        <a:solidFill>
          <a:schemeClr val="tx1"/>
        </a:solidFill>
        <a:latin typeface="+mn-lt"/>
        <a:ea typeface="+mn-ea"/>
        <a:cs typeface="+mn-cs"/>
      </a:defRPr>
    </a:lvl1pPr>
    <a:lvl2pPr marL="685800" algn="l" defTabSz="1371600" rtl="0" eaLnBrk="1" latinLnBrk="1" hangingPunct="1">
      <a:defRPr sz="1800" kern="1200">
        <a:solidFill>
          <a:schemeClr val="tx1"/>
        </a:solidFill>
        <a:latin typeface="+mn-lt"/>
        <a:ea typeface="+mn-ea"/>
        <a:cs typeface="+mn-cs"/>
      </a:defRPr>
    </a:lvl2pPr>
    <a:lvl3pPr marL="1371600" algn="l" defTabSz="1371600" rtl="0" eaLnBrk="1" latinLnBrk="1" hangingPunct="1">
      <a:defRPr sz="1800" kern="1200">
        <a:solidFill>
          <a:schemeClr val="tx1"/>
        </a:solidFill>
        <a:latin typeface="+mn-lt"/>
        <a:ea typeface="+mn-ea"/>
        <a:cs typeface="+mn-cs"/>
      </a:defRPr>
    </a:lvl3pPr>
    <a:lvl4pPr marL="2057400" algn="l" defTabSz="1371600" rtl="0" eaLnBrk="1" latinLnBrk="1" hangingPunct="1">
      <a:defRPr sz="1800" kern="1200">
        <a:solidFill>
          <a:schemeClr val="tx1"/>
        </a:solidFill>
        <a:latin typeface="+mn-lt"/>
        <a:ea typeface="+mn-ea"/>
        <a:cs typeface="+mn-cs"/>
      </a:defRPr>
    </a:lvl4pPr>
    <a:lvl5pPr marL="2743200" algn="l" defTabSz="1371600" rtl="0" eaLnBrk="1" latinLnBrk="1" hangingPunct="1">
      <a:defRPr sz="1800" kern="1200">
        <a:solidFill>
          <a:schemeClr val="tx1"/>
        </a:solidFill>
        <a:latin typeface="+mn-lt"/>
        <a:ea typeface="+mn-ea"/>
        <a:cs typeface="+mn-cs"/>
      </a:defRPr>
    </a:lvl5pPr>
    <a:lvl6pPr marL="3429000" algn="l" defTabSz="1371600" rtl="0" eaLnBrk="1" latinLnBrk="1" hangingPunct="1">
      <a:defRPr sz="1800" kern="1200">
        <a:solidFill>
          <a:schemeClr val="tx1"/>
        </a:solidFill>
        <a:latin typeface="+mn-lt"/>
        <a:ea typeface="+mn-ea"/>
        <a:cs typeface="+mn-cs"/>
      </a:defRPr>
    </a:lvl6pPr>
    <a:lvl7pPr marL="4114800" algn="l" defTabSz="1371600" rtl="0" eaLnBrk="1" latinLnBrk="1" hangingPunct="1">
      <a:defRPr sz="1800" kern="1200">
        <a:solidFill>
          <a:schemeClr val="tx1"/>
        </a:solidFill>
        <a:latin typeface="+mn-lt"/>
        <a:ea typeface="+mn-ea"/>
        <a:cs typeface="+mn-cs"/>
      </a:defRPr>
    </a:lvl7pPr>
    <a:lvl8pPr marL="4800600" algn="l" defTabSz="1371600" rtl="0" eaLnBrk="1" latinLnBrk="1" hangingPunct="1">
      <a:defRPr sz="1800" kern="1200">
        <a:solidFill>
          <a:schemeClr val="tx1"/>
        </a:solidFill>
        <a:latin typeface="+mn-lt"/>
        <a:ea typeface="+mn-ea"/>
        <a:cs typeface="+mn-cs"/>
      </a:defRPr>
    </a:lvl8pPr>
    <a:lvl9pPr marL="5486400" algn="l" defTabSz="1371600" rtl="0" eaLnBrk="1" latinLnBrk="1"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000" kern="0" spc="0" dirty="0">
                <a:solidFill>
                  <a:srgbClr val="000000"/>
                </a:solidFill>
                <a:effectLst/>
                <a:latin typeface="함초롬바탕" panose="02030604000101010101" pitchFamily="18" charset="-127"/>
                <a:ea typeface="함초롬바탕" panose="02030604000101010101" pitchFamily="18" charset="-127"/>
              </a:rPr>
              <a:t>안녕하세요 </a:t>
            </a:r>
            <a:r>
              <a:rPr lang="en-US" altLang="ko-KR" sz="10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000" kern="0" spc="0" dirty="0">
                <a:solidFill>
                  <a:srgbClr val="000000"/>
                </a:solidFill>
                <a:effectLst/>
                <a:latin typeface="함초롬바탕" panose="02030604000101010101" pitchFamily="18" charset="-127"/>
                <a:ea typeface="함초롬바탕" panose="02030604000101010101" pitchFamily="18" charset="-127"/>
              </a:rPr>
              <a:t>학년도 편입생 온라인 학사 안내를 시작하겠습니다</a:t>
            </a:r>
            <a:endParaRPr lang="ko-KR" altLang="en-US" sz="1000" kern="0" spc="0" dirty="0">
              <a:solidFill>
                <a:srgbClr val="000000"/>
              </a:solidFill>
              <a:effectLst/>
              <a:latin typeface="함초롬바탕" panose="02030604000101010101" pitchFamily="18" charset="-127"/>
            </a:endParaRPr>
          </a:p>
        </p:txBody>
      </p:sp>
      <p:sp>
        <p:nvSpPr>
          <p:cNvPr id="4" name="슬라이드 번호 개체 틀 3"/>
          <p:cNvSpPr>
            <a:spLocks noGrp="1"/>
          </p:cNvSpPr>
          <p:nvPr>
            <p:ph type="sldNum" sz="quarter" idx="5"/>
          </p:nvPr>
        </p:nvSpPr>
        <p:spPr/>
        <p:txBody>
          <a:bodyPr/>
          <a:lstStyle/>
          <a:p>
            <a:fld id="{9033ECCD-E028-49CD-8797-B7264A046166}" type="slidenum">
              <a:rPr lang="ko-KR" altLang="en-US" smtClean="0"/>
              <a:t>1</a:t>
            </a:fld>
            <a:endParaRPr lang="ko-KR" altLang="en-US"/>
          </a:p>
        </p:txBody>
      </p:sp>
    </p:spTree>
    <p:extLst>
      <p:ext uri="{BB962C8B-B14F-4D97-AF65-F5344CB8AC3E}">
        <p14:creationId xmlns:p14="http://schemas.microsoft.com/office/powerpoint/2010/main" val="2332154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C6600-67AC-BF2D-79C3-5E2CFA7E7775}"/>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E2D0105-D6E3-C464-BD3D-F7DBDE2CCA7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A6D1534-B9F1-497E-CF7E-CC5EDD8241DF}"/>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수강 신청 일정입니다 수강 신청 일정은 아래와 같이 진행됩니다 신입생 여러분은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일금요일부터</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23</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일월요일까지</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수강 신청을 진행하시면 됩니다 수강 신청 기간 외에 폐강공고 기간 수강 신청 정정 및 취소 기간 수강 신청 포기 기간의 일정과 설명을 꼭 확인하여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53EB4D47-DEA9-ADBF-5B43-7759013EFC86}"/>
              </a:ext>
            </a:extLst>
          </p:cNvPr>
          <p:cNvSpPr>
            <a:spLocks noGrp="1"/>
          </p:cNvSpPr>
          <p:nvPr>
            <p:ph type="sldNum" sz="quarter" idx="5"/>
          </p:nvPr>
        </p:nvSpPr>
        <p:spPr/>
        <p:txBody>
          <a:bodyPr/>
          <a:lstStyle/>
          <a:p>
            <a:fld id="{9033ECCD-E028-49CD-8797-B7264A046166}" type="slidenum">
              <a:rPr lang="ko-KR" altLang="en-US" smtClean="0"/>
              <a:t>2</a:t>
            </a:fld>
            <a:endParaRPr lang="ko-KR" altLang="en-US"/>
          </a:p>
        </p:txBody>
      </p:sp>
    </p:spTree>
    <p:extLst>
      <p:ext uri="{BB962C8B-B14F-4D97-AF65-F5344CB8AC3E}">
        <p14:creationId xmlns:p14="http://schemas.microsoft.com/office/powerpoint/2010/main" val="2585055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F8FFF-F39F-D319-8BDD-156AA450348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3EC9F37-16E0-D476-61DE-8DF6C503DB0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30C1A21B-B0C6-A5ED-3FDC-2F920EE6581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수강신청 방법을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안내드리기</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전에 상명대학교 졸업 요건부터 교육과정 이수까지 간략하게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먼저 공통 졸업 요건입니다 상명대학교 편입생 졸업 요건은 총 다섯 가지의 카테고리로 나뉘게 됩니다 첫번째부터 순서대로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설명드리면</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총 이수학점만큼 학점을 충족해야 합니다 다음으로 전공 교양 교육과정을 이수해야 합니다 교육과정 이수는 교육과정 이수 부분에서 자세히 설명 드리겠습니다 다음으로 외국어 졸업 인증을 통과해야 하며 총 평점 평균을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1.7</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점 이상 넘겨야 합니다 마지막으로 졸업 논문을 통과해야 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D14EB869-7AC6-8120-FDC8-85C4E6DE7448}"/>
              </a:ext>
            </a:extLst>
          </p:cNvPr>
          <p:cNvSpPr>
            <a:spLocks noGrp="1"/>
          </p:cNvSpPr>
          <p:nvPr>
            <p:ph type="sldNum" sz="quarter" idx="10"/>
          </p:nvPr>
        </p:nvSpPr>
        <p:spPr/>
        <p:txBody>
          <a:bodyPr/>
          <a:lstStyle/>
          <a:p>
            <a:fld id="{9033ECCD-E028-49CD-8797-B7264A046166}" type="slidenum">
              <a:rPr lang="ko-KR" altLang="en-US" smtClean="0"/>
              <a:t>3</a:t>
            </a:fld>
            <a:endParaRPr lang="ko-KR" altLang="en-US"/>
          </a:p>
        </p:txBody>
      </p:sp>
    </p:spTree>
    <p:extLst>
      <p:ext uri="{BB962C8B-B14F-4D97-AF65-F5344CB8AC3E}">
        <p14:creationId xmlns:p14="http://schemas.microsoft.com/office/powerpoint/2010/main" val="2176443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5A5F2-A0EC-10CA-A5BF-CFCE48A39A4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79A560E-C657-E6A8-4CBF-90291B0AB87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3675C54-1CE5-274E-6B0B-B9EB6929829F}"/>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성적과 관련한 내용을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안내드리겠습니다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상명대학교 평점 등급은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a+ 4.5</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점이 만점입니다 등급 및 환산 점수는 아래와 같습니다 다음으로 성적평가 유형에 대해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본교의 성적평가 유형은 상대 평가와 상대평가 예외 두 가지로 존재합니다 상대 평가는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부터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까지 해당 수강인원의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45%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까지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받을수</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있으며 이 외 등급은 교수 재량으로 주어지게 됩니다 다만 상명대학교에서는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부터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b</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등급 까지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80%</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이하 성적을 부여하도록 권고하고 있습니다 상대평가 예외는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부터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f</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등급 까지 해당 수업에서 교수가 지정한 성적 평가에 의하여 등급이 산출됩니다 상대평가 예외 교과목은 아래 리스트와 같으니 참고하여 주시기 바랍니다 다음으로 재수강에 대해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재수강이 가능한 과목은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b+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이하 성적을 취득한 교과목이면서 교과목명과 상관없이 학수 번호가 동일한 교과목에 한하여 재수강이 가능합니다 재수강시 최대 성적을 받을 수 있는 등급은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입니다 재수강에 대한 횟수 제한은 없습니다 마지막으로 학사 경고입니다 정규학기 평점 평균이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1.6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미만일 경우 학사 경고를 받습니다 다만 계절 수업과 특별 학기는 평점 평균이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1.6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미만 이어도 학사 경고를 받지 않습니다 학사 경고를 연속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3</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회 받았을 시 제적 당하니 이점 유념하여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DCB15BC9-8B15-4F67-13C6-91FEF55013D3}"/>
              </a:ext>
            </a:extLst>
          </p:cNvPr>
          <p:cNvSpPr>
            <a:spLocks noGrp="1"/>
          </p:cNvSpPr>
          <p:nvPr>
            <p:ph type="sldNum" sz="quarter" idx="5"/>
          </p:nvPr>
        </p:nvSpPr>
        <p:spPr/>
        <p:txBody>
          <a:bodyPr/>
          <a:lstStyle/>
          <a:p>
            <a:fld id="{9033ECCD-E028-49CD-8797-B7264A046166}" type="slidenum">
              <a:rPr lang="ko-KR" altLang="en-US" smtClean="0"/>
              <a:t>4</a:t>
            </a:fld>
            <a:endParaRPr lang="ko-KR" altLang="en-US"/>
          </a:p>
        </p:txBody>
      </p:sp>
    </p:spTree>
    <p:extLst>
      <p:ext uri="{BB962C8B-B14F-4D97-AF65-F5344CB8AC3E}">
        <p14:creationId xmlns:p14="http://schemas.microsoft.com/office/powerpoint/2010/main" val="131291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B3465-89D5-BE85-3517-77568D9D71C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51BCEC4E-38FD-C2D2-ADC8-EF3617380BF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A70CAA29-CC6B-03BC-5810-703AE0F585C4}"/>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다음으로 이수 구분입니다 이수 구분의 뜻은 교과목을 구분하는 속성으로 흔히 알고 있는 전공 교양 등이 있습니다 교양에는 교양 필수와 교양 선택이 있습니다 전공에는 전공 심화와 전공 선택이 있으며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다전공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시에도 전공 심화와 전공 선택이 있습니다 다만 본전공과 다전공에 성적 표기상 이수 구분은 전공 앞에 숫자가 다릅니다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다전공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중 연계 전공과 융합 전공은 전공 선택만 존재합니다 부전공에는 부전공 선택이 있습니다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마이크로전공은</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마이크로전공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선택이며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1MD</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로 표기됩니다 교직의 이수 구분은 교직으로 표기되며 교직 과정 이수 예정자가 아닌 학생이 교직을 이수할 경우 일반 선택으로 표기됩니다 일반 선택이란 일반 선택으로 편성된 교과목 이거나 타학과의 전공 교과목을 이수하는 경우 일반 선택으로 표기됩니다 다만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타전공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인정 교과목은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전선으로 표기됩니다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학년도 편입생 분들은 수강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신청시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이수구분을 확인하여 추후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졸업시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문제가 되지 않도록 유념하여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BC7A2AED-7C7B-1427-04AB-89956EC7FEC0}"/>
              </a:ext>
            </a:extLst>
          </p:cNvPr>
          <p:cNvSpPr>
            <a:spLocks noGrp="1"/>
          </p:cNvSpPr>
          <p:nvPr>
            <p:ph type="sldNum" sz="quarter" idx="5"/>
          </p:nvPr>
        </p:nvSpPr>
        <p:spPr/>
        <p:txBody>
          <a:bodyPr/>
          <a:lstStyle/>
          <a:p>
            <a:fld id="{9033ECCD-E028-49CD-8797-B7264A046166}" type="slidenum">
              <a:rPr lang="ko-KR" altLang="en-US" smtClean="0"/>
              <a:t>5</a:t>
            </a:fld>
            <a:endParaRPr lang="ko-KR" altLang="en-US"/>
          </a:p>
        </p:txBody>
      </p:sp>
    </p:spTree>
    <p:extLst>
      <p:ext uri="{BB962C8B-B14F-4D97-AF65-F5344CB8AC3E}">
        <p14:creationId xmlns:p14="http://schemas.microsoft.com/office/powerpoint/2010/main" val="1961834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다음으로 교육과정 이수에 대해 설명 드리겠습니다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편입생 여러분은 교양교육과정 이수 의무가 없다는 점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염두하여</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주시기 바랍니다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전공 교육과정은 전공학점으로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75</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학점 이상 이수해야 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p>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다만 천안캠퍼스의 경우 경영공학과를 제외한 공과 대학생과 간호학과 학생의 전공교육과정 이수는 해당 이수 기준과 다르니 천안 캠퍼스 교무팀의 별도 안내를 참고하여 주시기 바랍니다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또한</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사범대 및 교직과정 이수자의 경우 교직 교육과정 이수 관련 학과사무실에 문의하시기 바랍니다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p>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다음으로 서울 천안 캠퍼스 편입생 분들은 전공 이수 시 전공 이수 구분과 상관없이 전공 이수가 가능합니다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잔여 학점은 전공 교양 교직 일반 선택 중 자유롭게 택하여 이수하면 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마지막으로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다전공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부전공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마이크로전공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진입 시 일반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신입학</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학생들과 동일한 기준학점을 이수해야 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p:cNvSpPr>
            <a:spLocks noGrp="1"/>
          </p:cNvSpPr>
          <p:nvPr>
            <p:ph type="sldNum" sz="quarter" idx="5"/>
          </p:nvPr>
        </p:nvSpPr>
        <p:spPr/>
        <p:txBody>
          <a:bodyPr/>
          <a:lstStyle/>
          <a:p>
            <a:fld id="{9033ECCD-E028-49CD-8797-B7264A046166}" type="slidenum">
              <a:rPr lang="ko-KR" altLang="en-US" smtClean="0"/>
              <a:t>6</a:t>
            </a:fld>
            <a:endParaRPr lang="ko-KR" altLang="en-US"/>
          </a:p>
        </p:txBody>
      </p:sp>
    </p:spTree>
    <p:extLst>
      <p:ext uri="{BB962C8B-B14F-4D97-AF65-F5344CB8AC3E}">
        <p14:creationId xmlns:p14="http://schemas.microsoft.com/office/powerpoint/2010/main" val="3675687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다음으로 전공제도에 대해 간략하게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상명대학교의 전공제도에는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다전공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부전공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마이크로전공이</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있습니다 편입생분들의 전공제도 선택은 의무 사항이 아닙니다 다만 편입생분들도 전공 제도를 선택하여 이수할 수 있습니다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다전공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부전공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마이크로전공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신청 자격 및 시기는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학년도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5</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월경 안내될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예정이오니</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참고하여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p:cNvSpPr>
            <a:spLocks noGrp="1"/>
          </p:cNvSpPr>
          <p:nvPr>
            <p:ph type="sldNum" sz="quarter" idx="5"/>
          </p:nvPr>
        </p:nvSpPr>
        <p:spPr/>
        <p:txBody>
          <a:bodyPr/>
          <a:lstStyle/>
          <a:p>
            <a:fld id="{9033ECCD-E028-49CD-8797-B7264A046166}" type="slidenum">
              <a:rPr lang="ko-KR" altLang="en-US" smtClean="0"/>
              <a:t>7</a:t>
            </a:fld>
            <a:endParaRPr lang="ko-KR" altLang="en-US"/>
          </a:p>
        </p:txBody>
      </p:sp>
    </p:spTree>
    <p:extLst>
      <p:ext uri="{BB962C8B-B14F-4D97-AF65-F5344CB8AC3E}">
        <p14:creationId xmlns:p14="http://schemas.microsoft.com/office/powerpoint/2010/main" val="3072502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67B50-3931-9E11-1F77-3D11CC05210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664A83D2-2BCE-2D65-31BB-7F7051BA5125}"/>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51C298A-0D6E-E1F6-7798-B32381C535B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마지막으로 수강 신청 방법에 대해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첫 번째 수강 신청 시스템 접속 방법입니다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그림과 같이 상명대학교 홈페이지 접속 후 좌측 메뉴에서 수강 신청을 클릭하시면 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A27EA5EF-D1D0-ADEC-F972-85EA59573B35}"/>
              </a:ext>
            </a:extLst>
          </p:cNvPr>
          <p:cNvSpPr>
            <a:spLocks noGrp="1"/>
          </p:cNvSpPr>
          <p:nvPr>
            <p:ph type="sldNum" sz="quarter" idx="10"/>
          </p:nvPr>
        </p:nvSpPr>
        <p:spPr/>
        <p:txBody>
          <a:bodyPr/>
          <a:lstStyle/>
          <a:p>
            <a:fld id="{9033ECCD-E028-49CD-8797-B7264A046166}" type="slidenum">
              <a:rPr lang="ko-KR" altLang="en-US" smtClean="0"/>
              <a:t>8</a:t>
            </a:fld>
            <a:endParaRPr lang="ko-KR" altLang="en-US"/>
          </a:p>
        </p:txBody>
      </p:sp>
    </p:spTree>
    <p:extLst>
      <p:ext uri="{BB962C8B-B14F-4D97-AF65-F5344CB8AC3E}">
        <p14:creationId xmlns:p14="http://schemas.microsoft.com/office/powerpoint/2010/main" val="1885546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FB1A0-B049-4F6D-DB83-20B543A068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527FA2EF-3098-A48B-0247-CB081304E6FC}"/>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E5BEA4B-5E90-A8A5-6956-FBC7CC625AE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수강 신청 시스템을 누르면 아래 화면이 나타납니다 수강 신청을 하기 위해선 반드시 학번과 비밀번호를 등록해야 합니다 학번과 비밀번호 등록은 수강 신청 시작 하루 전에 꼭 완료하여 주시기 바랍니다 따라서 학번 조회부터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설명드리면</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해당 화면에서 학번 교직원 번호 조회 버튼을 클릭합니다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E49CC9FD-D7A6-AA47-74DF-C62B03E160A6}"/>
              </a:ext>
            </a:extLst>
          </p:cNvPr>
          <p:cNvSpPr>
            <a:spLocks noGrp="1"/>
          </p:cNvSpPr>
          <p:nvPr>
            <p:ph type="sldNum" sz="quarter" idx="10"/>
          </p:nvPr>
        </p:nvSpPr>
        <p:spPr/>
        <p:txBody>
          <a:bodyPr/>
          <a:lstStyle/>
          <a:p>
            <a:fld id="{9033ECCD-E028-49CD-8797-B7264A046166}" type="slidenum">
              <a:rPr lang="ko-KR" altLang="en-US" smtClean="0"/>
              <a:t>9</a:t>
            </a:fld>
            <a:endParaRPr lang="ko-KR" altLang="en-US"/>
          </a:p>
        </p:txBody>
      </p:sp>
    </p:spTree>
    <p:extLst>
      <p:ext uri="{BB962C8B-B14F-4D97-AF65-F5344CB8AC3E}">
        <p14:creationId xmlns:p14="http://schemas.microsoft.com/office/powerpoint/2010/main" val="82581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A038-5C4F-B3CD-3272-6A786E5DB3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6DEC1-7CBE-6567-AA10-6E8C5D7D09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4827F3B-1DF0-4EC3-1D60-34D0CF6FA08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학번 교직원 번호 조회를 클릭하면</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C12FAE83-7E4C-F3EB-80E8-17E9C2B74AC7}"/>
              </a:ext>
            </a:extLst>
          </p:cNvPr>
          <p:cNvSpPr>
            <a:spLocks noGrp="1"/>
          </p:cNvSpPr>
          <p:nvPr>
            <p:ph type="sldNum" sz="quarter" idx="10"/>
          </p:nvPr>
        </p:nvSpPr>
        <p:spPr/>
        <p:txBody>
          <a:bodyPr/>
          <a:lstStyle/>
          <a:p>
            <a:fld id="{9033ECCD-E028-49CD-8797-B7264A046166}" type="slidenum">
              <a:rPr lang="ko-KR" altLang="en-US" smtClean="0"/>
              <a:t>10</a:t>
            </a:fld>
            <a:endParaRPr lang="ko-KR" altLang="en-US"/>
          </a:p>
        </p:txBody>
      </p:sp>
    </p:spTree>
    <p:extLst>
      <p:ext uri="{BB962C8B-B14F-4D97-AF65-F5344CB8AC3E}">
        <p14:creationId xmlns:p14="http://schemas.microsoft.com/office/powerpoint/2010/main" val="3372330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A038-5C4F-B3CD-3272-6A786E5DB3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6DEC1-7CBE-6567-AA10-6E8C5D7D09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4827F3B-1DF0-4EC3-1D60-34D0CF6FA08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첫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번째로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휴대폰 본인 인증 화면이 나타납니다 본인의 이름 휴대폰 등 빈칸의 내용을 모두 작성한 후 개인 정보 수집 및 동의를 체크합니다 체크 후 인증 요청 버튼을 클릭합니다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C12FAE83-7E4C-F3EB-80E8-17E9C2B74AC7}"/>
              </a:ext>
            </a:extLst>
          </p:cNvPr>
          <p:cNvSpPr>
            <a:spLocks noGrp="1"/>
          </p:cNvSpPr>
          <p:nvPr>
            <p:ph type="sldNum" sz="quarter" idx="10"/>
          </p:nvPr>
        </p:nvSpPr>
        <p:spPr/>
        <p:txBody>
          <a:bodyPr/>
          <a:lstStyle/>
          <a:p>
            <a:fld id="{9033ECCD-E028-49CD-8797-B7264A046166}" type="slidenum">
              <a:rPr lang="ko-KR" altLang="en-US" smtClean="0"/>
              <a:t>11</a:t>
            </a:fld>
            <a:endParaRPr lang="ko-KR" altLang="en-US"/>
          </a:p>
        </p:txBody>
      </p:sp>
    </p:spTree>
    <p:extLst>
      <p:ext uri="{BB962C8B-B14F-4D97-AF65-F5344CB8AC3E}">
        <p14:creationId xmlns:p14="http://schemas.microsoft.com/office/powerpoint/2010/main" val="2962492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A038-5C4F-B3CD-3272-6A786E5DB3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6DEC1-7CBE-6567-AA10-6E8C5D7D09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4827F3B-1DF0-4EC3-1D60-34D0CF6FA08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인증 요청 버튼을 클릭하면 통신사를 선택할 수 있는 팝업창이 나타납니다 본인명의 휴대폰 통신사를 클릭 후 시작하기 버튼을 클릭합니다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C12FAE83-7E4C-F3EB-80E8-17E9C2B74AC7}"/>
              </a:ext>
            </a:extLst>
          </p:cNvPr>
          <p:cNvSpPr>
            <a:spLocks noGrp="1"/>
          </p:cNvSpPr>
          <p:nvPr>
            <p:ph type="sldNum" sz="quarter" idx="10"/>
          </p:nvPr>
        </p:nvSpPr>
        <p:spPr/>
        <p:txBody>
          <a:bodyPr/>
          <a:lstStyle/>
          <a:p>
            <a:fld id="{9033ECCD-E028-49CD-8797-B7264A046166}" type="slidenum">
              <a:rPr lang="ko-KR" altLang="en-US" smtClean="0"/>
              <a:t>12</a:t>
            </a:fld>
            <a:endParaRPr lang="ko-KR" altLang="en-US"/>
          </a:p>
        </p:txBody>
      </p:sp>
    </p:spTree>
    <p:extLst>
      <p:ext uri="{BB962C8B-B14F-4D97-AF65-F5344CB8AC3E}">
        <p14:creationId xmlns:p14="http://schemas.microsoft.com/office/powerpoint/2010/main" val="1909621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A038-5C4F-B3CD-3272-6A786E5DB3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6DEC1-7CBE-6567-AA10-6E8C5D7D09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4827F3B-1DF0-4EC3-1D60-34D0CF6FA08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시작하기 버튼을 누른 후 휴대폰 인증 번호를 기입하고 완료하면 학번 조회가 완료됩니다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C12FAE83-7E4C-F3EB-80E8-17E9C2B74AC7}"/>
              </a:ext>
            </a:extLst>
          </p:cNvPr>
          <p:cNvSpPr>
            <a:spLocks noGrp="1"/>
          </p:cNvSpPr>
          <p:nvPr>
            <p:ph type="sldNum" sz="quarter" idx="10"/>
          </p:nvPr>
        </p:nvSpPr>
        <p:spPr/>
        <p:txBody>
          <a:bodyPr/>
          <a:lstStyle/>
          <a:p>
            <a:fld id="{9033ECCD-E028-49CD-8797-B7264A046166}" type="slidenum">
              <a:rPr lang="ko-KR" altLang="en-US" smtClean="0"/>
              <a:t>13</a:t>
            </a:fld>
            <a:endParaRPr lang="ko-KR" altLang="en-US"/>
          </a:p>
        </p:txBody>
      </p:sp>
    </p:spTree>
    <p:extLst>
      <p:ext uri="{BB962C8B-B14F-4D97-AF65-F5344CB8AC3E}">
        <p14:creationId xmlns:p14="http://schemas.microsoft.com/office/powerpoint/2010/main" val="86185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A97-0CB5-4D82-89D8-F21B5DF2C692}"/>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3D799B97-B6A1-1097-34DC-6E083A48679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6A53A1A-2C3F-E031-678B-6B77855A0E1C}"/>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 세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번째로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비밀번호 초기화합니다 비밀번호 초기화는 먼저 아래 화면에서 비밀번호 초기화 버튼을 클릭합니다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68261BBB-8054-6873-F7A2-BCC1352805DE}"/>
              </a:ext>
            </a:extLst>
          </p:cNvPr>
          <p:cNvSpPr>
            <a:spLocks noGrp="1"/>
          </p:cNvSpPr>
          <p:nvPr>
            <p:ph type="sldNum" sz="quarter" idx="10"/>
          </p:nvPr>
        </p:nvSpPr>
        <p:spPr/>
        <p:txBody>
          <a:bodyPr/>
          <a:lstStyle/>
          <a:p>
            <a:fld id="{9033ECCD-E028-49CD-8797-B7264A046166}" type="slidenum">
              <a:rPr lang="ko-KR" altLang="en-US" smtClean="0"/>
              <a:t>14</a:t>
            </a:fld>
            <a:endParaRPr lang="ko-KR" altLang="en-US"/>
          </a:p>
        </p:txBody>
      </p:sp>
    </p:spTree>
    <p:extLst>
      <p:ext uri="{BB962C8B-B14F-4D97-AF65-F5344CB8AC3E}">
        <p14:creationId xmlns:p14="http://schemas.microsoft.com/office/powerpoint/2010/main" val="2163348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9324-490C-B279-52ED-2FA311F543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79A0F28-1363-783A-7736-E4CAFD64F0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63241A2-8A9C-17DE-5040-C54D123B0E9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비밀번호 초기화 버튼을 클릭하면 본인 인증을 할 수 있는 방법이 나타납니다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2A843C8F-1FB9-7131-0A49-C0B324BF92AC}"/>
              </a:ext>
            </a:extLst>
          </p:cNvPr>
          <p:cNvSpPr>
            <a:spLocks noGrp="1"/>
          </p:cNvSpPr>
          <p:nvPr>
            <p:ph type="sldNum" sz="quarter" idx="10"/>
          </p:nvPr>
        </p:nvSpPr>
        <p:spPr/>
        <p:txBody>
          <a:bodyPr/>
          <a:lstStyle/>
          <a:p>
            <a:fld id="{9033ECCD-E028-49CD-8797-B7264A046166}" type="slidenum">
              <a:rPr lang="ko-KR" altLang="en-US" smtClean="0"/>
              <a:t>15</a:t>
            </a:fld>
            <a:endParaRPr lang="ko-KR" altLang="en-US"/>
          </a:p>
        </p:txBody>
      </p:sp>
    </p:spTree>
    <p:extLst>
      <p:ext uri="{BB962C8B-B14F-4D97-AF65-F5344CB8AC3E}">
        <p14:creationId xmlns:p14="http://schemas.microsoft.com/office/powerpoint/2010/main" val="2484532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9324-490C-B279-52ED-2FA311F543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79A0F28-1363-783A-7736-E4CAFD64F0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63241A2-8A9C-17DE-5040-C54D123B0E9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교직원 전용을 제외한 세 가지 중 한 가지를 선택하시면 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2A843C8F-1FB9-7131-0A49-C0B324BF92AC}"/>
              </a:ext>
            </a:extLst>
          </p:cNvPr>
          <p:cNvSpPr>
            <a:spLocks noGrp="1"/>
          </p:cNvSpPr>
          <p:nvPr>
            <p:ph type="sldNum" sz="quarter" idx="10"/>
          </p:nvPr>
        </p:nvSpPr>
        <p:spPr/>
        <p:txBody>
          <a:bodyPr/>
          <a:lstStyle/>
          <a:p>
            <a:fld id="{9033ECCD-E028-49CD-8797-B7264A046166}" type="slidenum">
              <a:rPr lang="ko-KR" altLang="en-US" smtClean="0"/>
              <a:t>16</a:t>
            </a:fld>
            <a:endParaRPr lang="ko-KR" altLang="en-US"/>
          </a:p>
        </p:txBody>
      </p:sp>
    </p:spTree>
    <p:extLst>
      <p:ext uri="{BB962C8B-B14F-4D97-AF65-F5344CB8AC3E}">
        <p14:creationId xmlns:p14="http://schemas.microsoft.com/office/powerpoint/2010/main" val="463722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9324-490C-B279-52ED-2FA311F543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79A0F28-1363-783A-7736-E4CAFD64F0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63241A2-8A9C-17DE-5040-C54D123B0E9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en-US" altLang="ko-KR" sz="1800" kern="0" spc="0" dirty="0">
                <a:solidFill>
                  <a:srgbClr val="000000"/>
                </a:solidFill>
                <a:effectLst/>
                <a:latin typeface="함초롬바탕" panose="02030604000101010101" pitchFamily="18" charset="-127"/>
                <a:ea typeface="함초롬바탕" panose="02030604000101010101" pitchFamily="18" charset="-127"/>
              </a:rPr>
              <a:t>1</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번에서 선택한 본인 인증 방법대로 진행한 후</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2A843C8F-1FB9-7131-0A49-C0B324BF92AC}"/>
              </a:ext>
            </a:extLst>
          </p:cNvPr>
          <p:cNvSpPr>
            <a:spLocks noGrp="1"/>
          </p:cNvSpPr>
          <p:nvPr>
            <p:ph type="sldNum" sz="quarter" idx="10"/>
          </p:nvPr>
        </p:nvSpPr>
        <p:spPr/>
        <p:txBody>
          <a:bodyPr/>
          <a:lstStyle/>
          <a:p>
            <a:fld id="{9033ECCD-E028-49CD-8797-B7264A046166}" type="slidenum">
              <a:rPr lang="ko-KR" altLang="en-US" smtClean="0"/>
              <a:t>17</a:t>
            </a:fld>
            <a:endParaRPr lang="ko-KR" altLang="en-US"/>
          </a:p>
        </p:txBody>
      </p:sp>
    </p:spTree>
    <p:extLst>
      <p:ext uri="{BB962C8B-B14F-4D97-AF65-F5344CB8AC3E}">
        <p14:creationId xmlns:p14="http://schemas.microsoft.com/office/powerpoint/2010/main" val="3497340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9324-490C-B279-52ED-2FA311F543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79A0F28-1363-783A-7736-E4CAFD64F0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63241A2-8A9C-17DE-5040-C54D123B0E9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비밀번호 초기화를 진행 하시면 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2A843C8F-1FB9-7131-0A49-C0B324BF92AC}"/>
              </a:ext>
            </a:extLst>
          </p:cNvPr>
          <p:cNvSpPr>
            <a:spLocks noGrp="1"/>
          </p:cNvSpPr>
          <p:nvPr>
            <p:ph type="sldNum" sz="quarter" idx="10"/>
          </p:nvPr>
        </p:nvSpPr>
        <p:spPr/>
        <p:txBody>
          <a:bodyPr/>
          <a:lstStyle/>
          <a:p>
            <a:fld id="{9033ECCD-E028-49CD-8797-B7264A046166}" type="slidenum">
              <a:rPr lang="ko-KR" altLang="en-US" smtClean="0"/>
              <a:t>18</a:t>
            </a:fld>
            <a:endParaRPr lang="ko-KR" altLang="en-US"/>
          </a:p>
        </p:txBody>
      </p:sp>
    </p:spTree>
    <p:extLst>
      <p:ext uri="{BB962C8B-B14F-4D97-AF65-F5344CB8AC3E}">
        <p14:creationId xmlns:p14="http://schemas.microsoft.com/office/powerpoint/2010/main" val="37033112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4DD2-2B88-2C51-553A-ECF3E42C1CE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2B119F8-8AD6-3830-49E8-D522E27FB33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75A0AA31-73D8-8529-0770-7AA120DF00C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네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번째로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개인 정보 동의 및 신상 정보 입력입니다 앞에서 학번 조회와 비밀번호 초기화를 진행하셨다면 해당 메뉴에서 학번과 비밀 번호를 입력하면 로그인이 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D677DD35-5302-B23F-A846-7296E4F5B286}"/>
              </a:ext>
            </a:extLst>
          </p:cNvPr>
          <p:cNvSpPr>
            <a:spLocks noGrp="1"/>
          </p:cNvSpPr>
          <p:nvPr>
            <p:ph type="sldNum" sz="quarter" idx="10"/>
          </p:nvPr>
        </p:nvSpPr>
        <p:spPr/>
        <p:txBody>
          <a:bodyPr/>
          <a:lstStyle/>
          <a:p>
            <a:fld id="{9033ECCD-E028-49CD-8797-B7264A046166}" type="slidenum">
              <a:rPr lang="ko-KR" altLang="en-US" smtClean="0"/>
              <a:t>19</a:t>
            </a:fld>
            <a:endParaRPr lang="ko-KR" altLang="en-US"/>
          </a:p>
        </p:txBody>
      </p:sp>
    </p:spTree>
    <p:extLst>
      <p:ext uri="{BB962C8B-B14F-4D97-AF65-F5344CB8AC3E}">
        <p14:creationId xmlns:p14="http://schemas.microsoft.com/office/powerpoint/2010/main" val="3967461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DB39-6673-18BB-0C45-E41D1057225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21748E2-B859-0C14-EDF5-15507D5D8CF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A3A8303-E01B-549B-CF37-05AAFE15D394}"/>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로그인을 하셨다면 다음과 같은 화면이 나옵니다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8D9FD4D8-FAC5-EF06-B2E6-E8EED4983615}"/>
              </a:ext>
            </a:extLst>
          </p:cNvPr>
          <p:cNvSpPr>
            <a:spLocks noGrp="1"/>
          </p:cNvSpPr>
          <p:nvPr>
            <p:ph type="sldNum" sz="quarter" idx="10"/>
          </p:nvPr>
        </p:nvSpPr>
        <p:spPr/>
        <p:txBody>
          <a:bodyPr/>
          <a:lstStyle/>
          <a:p>
            <a:fld id="{9033ECCD-E028-49CD-8797-B7264A046166}" type="slidenum">
              <a:rPr lang="ko-KR" altLang="en-US" smtClean="0"/>
              <a:t>20</a:t>
            </a:fld>
            <a:endParaRPr lang="ko-KR" altLang="en-US"/>
          </a:p>
        </p:txBody>
      </p:sp>
    </p:spTree>
    <p:extLst>
      <p:ext uri="{BB962C8B-B14F-4D97-AF65-F5344CB8AC3E}">
        <p14:creationId xmlns:p14="http://schemas.microsoft.com/office/powerpoint/2010/main" val="14880091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DB39-6673-18BB-0C45-E41D1057225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21748E2-B859-0C14-EDF5-15507D5D8CF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A3A8303-E01B-549B-CF37-05AAFE15D394}"/>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첫 번째 그림 설명으로 개인 정보 처리방침 동의와 위급상황에 대한 동의를 읽어 보시고 체크 버튼을 클릭한 후 제출 버튼을 클릭하면 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8D9FD4D8-FAC5-EF06-B2E6-E8EED4983615}"/>
              </a:ext>
            </a:extLst>
          </p:cNvPr>
          <p:cNvSpPr>
            <a:spLocks noGrp="1"/>
          </p:cNvSpPr>
          <p:nvPr>
            <p:ph type="sldNum" sz="quarter" idx="10"/>
          </p:nvPr>
        </p:nvSpPr>
        <p:spPr/>
        <p:txBody>
          <a:bodyPr/>
          <a:lstStyle/>
          <a:p>
            <a:fld id="{9033ECCD-E028-49CD-8797-B7264A046166}" type="slidenum">
              <a:rPr lang="ko-KR" altLang="en-US" smtClean="0"/>
              <a:t>21</a:t>
            </a:fld>
            <a:endParaRPr lang="ko-KR" altLang="en-US"/>
          </a:p>
        </p:txBody>
      </p:sp>
    </p:spTree>
    <p:extLst>
      <p:ext uri="{BB962C8B-B14F-4D97-AF65-F5344CB8AC3E}">
        <p14:creationId xmlns:p14="http://schemas.microsoft.com/office/powerpoint/2010/main" val="862845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DB39-6673-18BB-0C45-E41D1057225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21748E2-B859-0C14-EDF5-15507D5D8CF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A3A8303-E01B-549B-CF37-05AAFE15D394}"/>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두 번째 화면에서 나와 있는 설명을 잘 읽어 보신 후 본인 인적사항 및 보호자 인적 사항을 상세히 기재하여 주시기 바랍니다 학번 조회부터 개인 정보 동의 및 신상정보 입력까지는 한 번만 진행하시면 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8D9FD4D8-FAC5-EF06-B2E6-E8EED4983615}"/>
              </a:ext>
            </a:extLst>
          </p:cNvPr>
          <p:cNvSpPr>
            <a:spLocks noGrp="1"/>
          </p:cNvSpPr>
          <p:nvPr>
            <p:ph type="sldNum" sz="quarter" idx="10"/>
          </p:nvPr>
        </p:nvSpPr>
        <p:spPr/>
        <p:txBody>
          <a:bodyPr/>
          <a:lstStyle/>
          <a:p>
            <a:fld id="{9033ECCD-E028-49CD-8797-B7264A046166}" type="slidenum">
              <a:rPr lang="ko-KR" altLang="en-US" smtClean="0"/>
              <a:t>22</a:t>
            </a:fld>
            <a:endParaRPr lang="ko-KR" altLang="en-US"/>
          </a:p>
        </p:txBody>
      </p:sp>
    </p:spTree>
    <p:extLst>
      <p:ext uri="{BB962C8B-B14F-4D97-AF65-F5344CB8AC3E}">
        <p14:creationId xmlns:p14="http://schemas.microsoft.com/office/powerpoint/2010/main" val="2688301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55B5E-5D8A-F9CC-643C-897F5D9E5B20}"/>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9871EE9-E404-0851-1D0A-80C37F3159E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25BDE95D-2D50-01CC-AE6C-718344C0FA6A}"/>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첫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번째부터</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네 번째 절차까지 완료하셨다면 수강 신청을 진행할 수 있습니다 수강 신청 시스템에 접속한다면 초기 화면으로 아래와 같은 화면이 나타납니다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번의 사용자 정보가 틀린 정보가 없는지 확인하신 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번 표시의 수강 신청 공지 사항을 확인하여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5915097B-7CA1-67EA-63E5-10C0248232C5}"/>
              </a:ext>
            </a:extLst>
          </p:cNvPr>
          <p:cNvSpPr>
            <a:spLocks noGrp="1"/>
          </p:cNvSpPr>
          <p:nvPr>
            <p:ph type="sldNum" sz="quarter" idx="10"/>
          </p:nvPr>
        </p:nvSpPr>
        <p:spPr/>
        <p:txBody>
          <a:bodyPr/>
          <a:lstStyle/>
          <a:p>
            <a:fld id="{9033ECCD-E028-49CD-8797-B7264A046166}" type="slidenum">
              <a:rPr lang="ko-KR" altLang="en-US" smtClean="0"/>
              <a:t>23</a:t>
            </a:fld>
            <a:endParaRPr lang="ko-KR" altLang="en-US"/>
          </a:p>
        </p:txBody>
      </p:sp>
    </p:spTree>
    <p:extLst>
      <p:ext uri="{BB962C8B-B14F-4D97-AF65-F5344CB8AC3E}">
        <p14:creationId xmlns:p14="http://schemas.microsoft.com/office/powerpoint/2010/main" val="2361967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C2F4B-7D65-F535-F39A-C17F93D9B19E}"/>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1228D4D-0859-E5D6-E8B7-D68A73A9DB77}"/>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634B4DF-11E1-83ED-72ED-43282F9E8E2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 화면은 수강 신청 리스트입니다 메뉴 설명을 반드시 확인하여 수강 신청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진행시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활용하여 주시기 바랍니다 수강 신청 순서로는 첫 번째 개설 강좌 리스트에서 수강을 희망하는 강좌를 조회한 후 수강을 희망하는 강좌를 신청 버튼을 클릭하여 신청하시면 됩니다 수강을 신청한 과목이 정상적으로 반영됐는지 수강 신청 내역에서 확인하시면 됩니다 만약 수강 신청한 과목을 취소하고 싶을 경우 수강 신청 내역에서 취소 버튼을 클릭하면 됩니다 수강 신청을 완료하시면 반드시 로그아웃을 진행하시기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E28902C5-C4D9-9C0E-2EC0-0238CCAB555B}"/>
              </a:ext>
            </a:extLst>
          </p:cNvPr>
          <p:cNvSpPr>
            <a:spLocks noGrp="1"/>
          </p:cNvSpPr>
          <p:nvPr>
            <p:ph type="sldNum" sz="quarter" idx="10"/>
          </p:nvPr>
        </p:nvSpPr>
        <p:spPr/>
        <p:txBody>
          <a:bodyPr/>
          <a:lstStyle/>
          <a:p>
            <a:fld id="{9033ECCD-E028-49CD-8797-B7264A046166}" type="slidenum">
              <a:rPr lang="ko-KR" altLang="en-US" smtClean="0"/>
              <a:t>24</a:t>
            </a:fld>
            <a:endParaRPr lang="ko-KR" altLang="en-US"/>
          </a:p>
        </p:txBody>
      </p:sp>
    </p:spTree>
    <p:extLst>
      <p:ext uri="{BB962C8B-B14F-4D97-AF65-F5344CB8AC3E}">
        <p14:creationId xmlns:p14="http://schemas.microsoft.com/office/powerpoint/2010/main" val="1691914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BEF40-50CD-B6D3-6E22-937B7A5CD4F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42EC051-3BD4-25D1-4FB1-669DC9871708}"/>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BDD77457-84C5-144D-F77E-B41A0F4F6E53}"/>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수강 신청을 완료하였다면 수강 신청 내역을 확인하여 주시기 바랍니다 경로는 샘물통합정보 시스템에서 학생 기본 메뉴를 클릭한 후 수업 정보에서 수강 신청 현황표를 클릭하면 수강 신청 내역을 확인할 수 있습니다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70817337-31FF-ED78-6784-DE23825B8AB4}"/>
              </a:ext>
            </a:extLst>
          </p:cNvPr>
          <p:cNvSpPr>
            <a:spLocks noGrp="1"/>
          </p:cNvSpPr>
          <p:nvPr>
            <p:ph type="sldNum" sz="quarter" idx="10"/>
          </p:nvPr>
        </p:nvSpPr>
        <p:spPr/>
        <p:txBody>
          <a:bodyPr/>
          <a:lstStyle/>
          <a:p>
            <a:fld id="{9033ECCD-E028-49CD-8797-B7264A046166}" type="slidenum">
              <a:rPr lang="ko-KR" altLang="en-US" smtClean="0"/>
              <a:t>25</a:t>
            </a:fld>
            <a:endParaRPr lang="ko-KR" altLang="en-US"/>
          </a:p>
        </p:txBody>
      </p:sp>
    </p:spTree>
    <p:extLst>
      <p:ext uri="{BB962C8B-B14F-4D97-AF65-F5344CB8AC3E}">
        <p14:creationId xmlns:p14="http://schemas.microsoft.com/office/powerpoint/2010/main" val="2901734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771E4-52C4-9B9A-6186-21298483AD62}"/>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292928FF-32D8-4469-0920-EFF910F41337}"/>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231015B-AEAB-3571-EF1D-2A17B71518E5}"/>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마지막으로 수강 신청 주의 사항입니다 수강 신청 전에 희망하는 교과목의 강의 계획서와 교과목 해설서를 확인하여 주시기 바랍니다 두 번째로 인원 초과로 표시된 교과목은 수강 인원이 제한된 것으로 수강 신청이 불가합니다 세 번째로 강좌거래행위 근절을 위해 수강신청 제한인원에 도달한 후 취소자로 발생한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여석은</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다음날 수강신청 시작 시 반영됩니다 다만 수강신청 마지막날의 경우 사전에 공지한 시간에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여석을</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반영하여 제한인원이 재설정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되오니</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수강신청 시 참고하시기 바랍니다 네 번째로 강의 거래를 시도하거나 매크로 등 불법 소프트웨어를 사용했을 경우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적발시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수강 신청이 취소될 수 있으며 추가로 교내 징계 회부 및 형사 처벌 대상이 될 수 있으니 꼭 이점 주의하시기 바랍니다 다섯 번째로 두 개 이상의 컴퓨터 혹은 컴퓨터와 기타 모바일 기기간 동시에 로그인이 불가합니다 여섯 번째로 샘물통합정보 시스템과 수강신청시 시스템의 아이디 및 비밀번호 관리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부주의로인한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수강 신청 개인 정보 유출 등의 피해에 대한 책임은 학생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본인에게있으므로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관리에 주의를 하시기 바랍니다 수강 신청을 완료하면 꼭 로그아웃을 진행하시기 바랍니다 마지막으로 수강 신청 기간 중 시작시간 전에 접속해 있는 경우 수강 신청 활성화가 되지 않으니 매 수강 신청일의 시작 시간에 맞춰 접속하시기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515524C3-EDB8-8B33-52CE-EA35D7DD92CD}"/>
              </a:ext>
            </a:extLst>
          </p:cNvPr>
          <p:cNvSpPr>
            <a:spLocks noGrp="1"/>
          </p:cNvSpPr>
          <p:nvPr>
            <p:ph type="sldNum" sz="quarter" idx="10"/>
          </p:nvPr>
        </p:nvSpPr>
        <p:spPr/>
        <p:txBody>
          <a:bodyPr/>
          <a:lstStyle/>
          <a:p>
            <a:fld id="{9033ECCD-E028-49CD-8797-B7264A046166}" type="slidenum">
              <a:rPr lang="ko-KR" altLang="en-US" smtClean="0"/>
              <a:t>26</a:t>
            </a:fld>
            <a:endParaRPr lang="ko-KR" altLang="en-US"/>
          </a:p>
        </p:txBody>
      </p:sp>
    </p:spTree>
    <p:extLst>
      <p:ext uri="{BB962C8B-B14F-4D97-AF65-F5344CB8AC3E}">
        <p14:creationId xmlns:p14="http://schemas.microsoft.com/office/powerpoint/2010/main" val="1724752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이상으로 </a:t>
            </a:r>
            <a:r>
              <a:rPr lang="en-US" altLang="ko-KR" sz="1800" kern="0" spc="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a:solidFill>
                  <a:srgbClr val="000000"/>
                </a:solidFill>
                <a:effectLst/>
                <a:latin typeface="함초롬바탕" panose="02030604000101010101" pitchFamily="18" charset="-127"/>
                <a:ea typeface="함초롬바탕" panose="02030604000101010101" pitchFamily="18" charset="-127"/>
              </a:rPr>
              <a:t>학년도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편입생 온라인 학사 안내를 마치겠습니다 감사합니다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p:cNvSpPr>
            <a:spLocks noGrp="1"/>
          </p:cNvSpPr>
          <p:nvPr>
            <p:ph type="sldNum" sz="quarter" idx="5"/>
          </p:nvPr>
        </p:nvSpPr>
        <p:spPr/>
        <p:txBody>
          <a:bodyPr/>
          <a:lstStyle/>
          <a:p>
            <a:fld id="{7C361B08-36F4-41F3-9B63-8FE6DF63BB6E}" type="slidenum">
              <a:rPr lang="ko-KR" altLang="en-US" smtClean="0"/>
              <a:pPr/>
              <a:t>27</a:t>
            </a:fld>
            <a:endParaRPr lang="ko-KR" altLang="en-US"/>
          </a:p>
        </p:txBody>
      </p:sp>
    </p:spTree>
    <p:extLst>
      <p:ext uri="{BB962C8B-B14F-4D97-AF65-F5344CB8AC3E}">
        <p14:creationId xmlns:p14="http://schemas.microsoft.com/office/powerpoint/2010/main" val="1870698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ko-KR" altLang="en-US"/>
              <a:t>마스터 제목 스타일 편집</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105556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4137068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ko-KR" altLang="en-US"/>
              <a:t>마스터 제목 스타일 편집</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723868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8964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ko-KR" altLang="en-US"/>
              <a:t>마스터 텍스트 스타일 편집</a:t>
            </a:r>
          </a:p>
        </p:txBody>
      </p:sp>
      <p:sp>
        <p:nvSpPr>
          <p:cNvPr id="4" name="Content Placeholder 3"/>
          <p:cNvSpPr>
            <a:spLocks noGrp="1"/>
          </p:cNvSpPr>
          <p:nvPr>
            <p:ph sz="half" idx="2"/>
          </p:nvPr>
        </p:nvSpPr>
        <p:spPr>
          <a:xfrm>
            <a:off x="1259683" y="3757613"/>
            <a:ext cx="7736681" cy="5526882"/>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ko-KR" altLang="en-US"/>
              <a:t>마스터 텍스트 스타일 편집</a:t>
            </a:r>
          </a:p>
        </p:txBody>
      </p:sp>
      <p:sp>
        <p:nvSpPr>
          <p:cNvPr id="6" name="Content Placeholder 5"/>
          <p:cNvSpPr>
            <a:spLocks noGrp="1"/>
          </p:cNvSpPr>
          <p:nvPr>
            <p:ph sz="quarter" idx="4"/>
          </p:nvPr>
        </p:nvSpPr>
        <p:spPr>
          <a:xfrm>
            <a:off x="9258300" y="3757613"/>
            <a:ext cx="7774782" cy="5526882"/>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625697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624561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946163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ko-KR" altLang="en-US"/>
              <a:t>마스터 제목 스타일 편집</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1203429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055975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018639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1166821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000" b="0" i="0">
                <a:solidFill>
                  <a:srgbClr val="12127D"/>
                </a:solidFill>
                <a:latin typeface="휴먼둥근헤드라인"/>
                <a:cs typeface="휴먼둥근헤드라인"/>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523374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1692193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371600" rtl="0" eaLnBrk="1" latinLnBrk="1"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1"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1"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1"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1" hangingPunct="1">
        <a:defRPr sz="2700" kern="1200">
          <a:solidFill>
            <a:schemeClr val="tx1"/>
          </a:solidFill>
          <a:latin typeface="+mn-lt"/>
          <a:ea typeface="+mn-ea"/>
          <a:cs typeface="+mn-cs"/>
        </a:defRPr>
      </a:lvl1pPr>
      <a:lvl2pPr marL="685800" algn="l" defTabSz="1371600" rtl="0" eaLnBrk="1" latinLnBrk="1" hangingPunct="1">
        <a:defRPr sz="2700" kern="1200">
          <a:solidFill>
            <a:schemeClr val="tx1"/>
          </a:solidFill>
          <a:latin typeface="+mn-lt"/>
          <a:ea typeface="+mn-ea"/>
          <a:cs typeface="+mn-cs"/>
        </a:defRPr>
      </a:lvl2pPr>
      <a:lvl3pPr marL="1371600" algn="l" defTabSz="1371600" rtl="0" eaLnBrk="1" latinLnBrk="1" hangingPunct="1">
        <a:defRPr sz="2700" kern="1200">
          <a:solidFill>
            <a:schemeClr val="tx1"/>
          </a:solidFill>
          <a:latin typeface="+mn-lt"/>
          <a:ea typeface="+mn-ea"/>
          <a:cs typeface="+mn-cs"/>
        </a:defRPr>
      </a:lvl3pPr>
      <a:lvl4pPr marL="2057400" algn="l" defTabSz="1371600" rtl="0" eaLnBrk="1" latinLnBrk="1" hangingPunct="1">
        <a:defRPr sz="2700" kern="1200">
          <a:solidFill>
            <a:schemeClr val="tx1"/>
          </a:solidFill>
          <a:latin typeface="+mn-lt"/>
          <a:ea typeface="+mn-ea"/>
          <a:cs typeface="+mn-cs"/>
        </a:defRPr>
      </a:lvl4pPr>
      <a:lvl5pPr marL="2743200" algn="l" defTabSz="1371600" rtl="0" eaLnBrk="1" latinLnBrk="1" hangingPunct="1">
        <a:defRPr sz="2700" kern="1200">
          <a:solidFill>
            <a:schemeClr val="tx1"/>
          </a:solidFill>
          <a:latin typeface="+mn-lt"/>
          <a:ea typeface="+mn-ea"/>
          <a:cs typeface="+mn-cs"/>
        </a:defRPr>
      </a:lvl5pPr>
      <a:lvl6pPr marL="3429000" algn="l" defTabSz="1371600" rtl="0" eaLnBrk="1" latinLnBrk="1" hangingPunct="1">
        <a:defRPr sz="2700" kern="1200">
          <a:solidFill>
            <a:schemeClr val="tx1"/>
          </a:solidFill>
          <a:latin typeface="+mn-lt"/>
          <a:ea typeface="+mn-ea"/>
          <a:cs typeface="+mn-cs"/>
        </a:defRPr>
      </a:lvl6pPr>
      <a:lvl7pPr marL="4114800" algn="l" defTabSz="1371600" rtl="0" eaLnBrk="1" latinLnBrk="1" hangingPunct="1">
        <a:defRPr sz="2700" kern="1200">
          <a:solidFill>
            <a:schemeClr val="tx1"/>
          </a:solidFill>
          <a:latin typeface="+mn-lt"/>
          <a:ea typeface="+mn-ea"/>
          <a:cs typeface="+mn-cs"/>
        </a:defRPr>
      </a:lvl7pPr>
      <a:lvl8pPr marL="4800600" algn="l" defTabSz="1371600" rtl="0" eaLnBrk="1" latinLnBrk="1" hangingPunct="1">
        <a:defRPr sz="2700" kern="1200">
          <a:solidFill>
            <a:schemeClr val="tx1"/>
          </a:solidFill>
          <a:latin typeface="+mn-lt"/>
          <a:ea typeface="+mn-ea"/>
          <a:cs typeface="+mn-cs"/>
        </a:defRPr>
      </a:lvl8pPr>
      <a:lvl9pPr marL="5486400" algn="l" defTabSz="1371600" rtl="0" eaLnBrk="1" latinLnBrk="1"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2.sv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95327E26-C980-4F2C-B320-69BF5C28E0F2}"/>
              </a:ext>
            </a:extLst>
          </p:cNvPr>
          <p:cNvSpPr/>
          <p:nvPr/>
        </p:nvSpPr>
        <p:spPr>
          <a:xfrm>
            <a:off x="0" y="1"/>
            <a:ext cx="18288000" cy="148485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직사각형 4">
            <a:extLst>
              <a:ext uri="{FF2B5EF4-FFF2-40B4-BE49-F238E27FC236}">
                <a16:creationId xmlns:a16="http://schemas.microsoft.com/office/drawing/2014/main" id="{A19F0B4F-3B83-4FE6-B073-2C9640D19833}"/>
              </a:ext>
            </a:extLst>
          </p:cNvPr>
          <p:cNvSpPr/>
          <p:nvPr/>
        </p:nvSpPr>
        <p:spPr>
          <a:xfrm>
            <a:off x="0" y="8802149"/>
            <a:ext cx="18288000" cy="148485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TextBox 5">
            <a:extLst>
              <a:ext uri="{FF2B5EF4-FFF2-40B4-BE49-F238E27FC236}">
                <a16:creationId xmlns:a16="http://schemas.microsoft.com/office/drawing/2014/main" id="{8BF40E84-3A07-45F4-BC65-A8394EB96829}"/>
              </a:ext>
            </a:extLst>
          </p:cNvPr>
          <p:cNvSpPr txBox="1"/>
          <p:nvPr/>
        </p:nvSpPr>
        <p:spPr>
          <a:xfrm>
            <a:off x="3666299" y="3045836"/>
            <a:ext cx="2986715" cy="738664"/>
          </a:xfrm>
          <a:prstGeom prst="rect">
            <a:avLst/>
          </a:prstGeom>
          <a:noFill/>
        </p:spPr>
        <p:txBody>
          <a:bodyPr wrap="none" rtlCol="0">
            <a:spAutoFit/>
          </a:bodyPr>
          <a:lstStyle/>
          <a:p>
            <a:r>
              <a:rPr lang="en-US" altLang="ko-KR" sz="4200" dirty="0">
                <a:latin typeface="여기어때 잘난체" panose="020B0600000101010101" pitchFamily="50" charset="-127"/>
                <a:ea typeface="여기어때 잘난체" panose="020B0600000101010101" pitchFamily="50" charset="-127"/>
              </a:rPr>
              <a:t>2026</a:t>
            </a:r>
            <a:r>
              <a:rPr lang="ko-KR" altLang="en-US" sz="4200" dirty="0">
                <a:latin typeface="여기어때 잘난체" panose="020B0600000101010101" pitchFamily="50" charset="-127"/>
                <a:ea typeface="여기어때 잘난체" panose="020B0600000101010101" pitchFamily="50" charset="-127"/>
              </a:rPr>
              <a:t>학년도</a:t>
            </a:r>
          </a:p>
        </p:txBody>
      </p:sp>
      <p:sp>
        <p:nvSpPr>
          <p:cNvPr id="7" name="TextBox 6">
            <a:extLst>
              <a:ext uri="{FF2B5EF4-FFF2-40B4-BE49-F238E27FC236}">
                <a16:creationId xmlns:a16="http://schemas.microsoft.com/office/drawing/2014/main" id="{C3A7B4E4-EEE7-4DE2-9AD9-8023EEF40763}"/>
              </a:ext>
            </a:extLst>
          </p:cNvPr>
          <p:cNvSpPr txBox="1"/>
          <p:nvPr/>
        </p:nvSpPr>
        <p:spPr>
          <a:xfrm>
            <a:off x="3666299" y="3783210"/>
            <a:ext cx="11152412" cy="1338828"/>
          </a:xfrm>
          <a:prstGeom prst="rect">
            <a:avLst/>
          </a:prstGeom>
          <a:noFill/>
        </p:spPr>
        <p:txBody>
          <a:bodyPr wrap="none" rtlCol="0">
            <a:spAutoFit/>
          </a:bodyPr>
          <a:lstStyle/>
          <a:p>
            <a:r>
              <a:rPr lang="ko-KR" altLang="en-US" sz="8100" dirty="0">
                <a:latin typeface="여기어때 잘난체" panose="020B0600000101010101" pitchFamily="50" charset="-127"/>
                <a:ea typeface="여기어때 잘난체" panose="020B0600000101010101" pitchFamily="50" charset="-127"/>
              </a:rPr>
              <a:t>편입생 온라인 학사안내</a:t>
            </a:r>
          </a:p>
        </p:txBody>
      </p:sp>
      <p:pic>
        <p:nvPicPr>
          <p:cNvPr id="1025" name="_x234309024" descr="EMB00000ff43d29">
            <a:extLst>
              <a:ext uri="{FF2B5EF4-FFF2-40B4-BE49-F238E27FC236}">
                <a16:creationId xmlns:a16="http://schemas.microsoft.com/office/drawing/2014/main" id="{86BB9686-08A2-4904-9B21-F9BD3BD43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7638" y="5962593"/>
            <a:ext cx="2752725" cy="2288382"/>
          </a:xfrm>
          <a:prstGeom prst="rect">
            <a:avLst/>
          </a:prstGeom>
          <a:noFill/>
          <a:extLst>
            <a:ext uri="{909E8E84-426E-40DD-AFC4-6F175D3DCCD1}">
              <a14:hiddenFill xmlns:a14="http://schemas.microsoft.com/office/drawing/2010/main">
                <a:solidFill>
                  <a:srgbClr val="FFFFFF"/>
                </a:solidFill>
              </a14:hiddenFill>
            </a:ext>
          </a:extLst>
        </p:spPr>
      </p:pic>
      <p:sp>
        <p:nvSpPr>
          <p:cNvPr id="13" name="직사각형 12">
            <a:extLst>
              <a:ext uri="{FF2B5EF4-FFF2-40B4-BE49-F238E27FC236}">
                <a16:creationId xmlns:a16="http://schemas.microsoft.com/office/drawing/2014/main" id="{D76DA18B-BE04-4E76-9818-F867430207A2}"/>
              </a:ext>
            </a:extLst>
          </p:cNvPr>
          <p:cNvSpPr/>
          <p:nvPr/>
        </p:nvSpPr>
        <p:spPr>
          <a:xfrm rot="5400000">
            <a:off x="9188585" y="14221"/>
            <a:ext cx="70755" cy="1082126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pic>
        <p:nvPicPr>
          <p:cNvPr id="17" name="그림 16">
            <a:extLst>
              <a:ext uri="{FF2B5EF4-FFF2-40B4-BE49-F238E27FC236}">
                <a16:creationId xmlns:a16="http://schemas.microsoft.com/office/drawing/2014/main" id="{5AFA65D1-2AB7-4948-B3D3-0EBF0FF8C2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01975" y="7729319"/>
            <a:ext cx="2486025" cy="933881"/>
          </a:xfrm>
          <a:prstGeom prst="rect">
            <a:avLst/>
          </a:prstGeom>
        </p:spPr>
      </p:pic>
      <p:pic>
        <p:nvPicPr>
          <p:cNvPr id="19" name="그림 18">
            <a:extLst>
              <a:ext uri="{FF2B5EF4-FFF2-40B4-BE49-F238E27FC236}">
                <a16:creationId xmlns:a16="http://schemas.microsoft.com/office/drawing/2014/main" id="{B27D379B-B99B-46F3-9D8C-7F24346EEB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90855" y="1408544"/>
            <a:ext cx="1083815" cy="1626687"/>
          </a:xfrm>
          <a:prstGeom prst="rect">
            <a:avLst/>
          </a:prstGeom>
        </p:spPr>
      </p:pic>
      <p:sp>
        <p:nvSpPr>
          <p:cNvPr id="15" name="직사각형 14">
            <a:extLst>
              <a:ext uri="{FF2B5EF4-FFF2-40B4-BE49-F238E27FC236}">
                <a16:creationId xmlns:a16="http://schemas.microsoft.com/office/drawing/2014/main" id="{016EF7C2-3E5A-4EC6-BD95-1F047C095E37}"/>
              </a:ext>
            </a:extLst>
          </p:cNvPr>
          <p:cNvSpPr/>
          <p:nvPr/>
        </p:nvSpPr>
        <p:spPr>
          <a:xfrm rot="5400000">
            <a:off x="9188586" y="-2506899"/>
            <a:ext cx="70755" cy="1082126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Tree>
    <p:extLst>
      <p:ext uri="{BB962C8B-B14F-4D97-AF65-F5344CB8AC3E}">
        <p14:creationId xmlns:p14="http://schemas.microsoft.com/office/powerpoint/2010/main" val="96527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EB8D-B92E-8590-03E0-4F626288E0D9}"/>
            </a:ext>
          </a:extLst>
        </p:cNvPr>
        <p:cNvGrpSpPr/>
        <p:nvPr/>
      </p:nvGrpSpPr>
      <p:grpSpPr>
        <a:xfrm>
          <a:off x="0" y="0"/>
          <a:ext cx="0" cy="0"/>
          <a:chOff x="0" y="0"/>
          <a:chExt cx="0" cy="0"/>
        </a:xfrm>
      </p:grpSpPr>
      <p:sp>
        <p:nvSpPr>
          <p:cNvPr id="9" name="순서도: 문서 8">
            <a:extLst>
              <a:ext uri="{FF2B5EF4-FFF2-40B4-BE49-F238E27FC236}">
                <a16:creationId xmlns:a16="http://schemas.microsoft.com/office/drawing/2014/main" id="{AD670DD2-3B15-8065-5F31-EBB239122D2C}"/>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F64ED1FA-B2B0-DD58-F890-3DF1E1ABBCDC}"/>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2F146406-1CAF-6F95-A914-CE7B3F0AABA7}"/>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56B86018-432C-3411-09E2-DAF6850CF419}"/>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A8444540-8859-4AF6-8210-81E4A1951B72}"/>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82F7F2E5-62FE-7323-C60C-7B8560510776}"/>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B1CC02F6-2F8F-362D-3204-AB0EBB2EEEB1}"/>
              </a:ext>
            </a:extLst>
          </p:cNvPr>
          <p:cNvSpPr txBox="1">
            <a:spLocks/>
          </p:cNvSpPr>
          <p:nvPr/>
        </p:nvSpPr>
        <p:spPr>
          <a:xfrm>
            <a:off x="1119196" y="291788"/>
            <a:ext cx="7746507"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1-1.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일정</a:t>
            </a:r>
          </a:p>
        </p:txBody>
      </p:sp>
      <p:pic>
        <p:nvPicPr>
          <p:cNvPr id="18" name="그림 17">
            <a:extLst>
              <a:ext uri="{FF2B5EF4-FFF2-40B4-BE49-F238E27FC236}">
                <a16:creationId xmlns:a16="http://schemas.microsoft.com/office/drawing/2014/main" id="{C1E3740A-B92C-79FB-295F-AF0DD05B7F1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graphicFrame>
        <p:nvGraphicFramePr>
          <p:cNvPr id="2" name="표 1">
            <a:extLst>
              <a:ext uri="{FF2B5EF4-FFF2-40B4-BE49-F238E27FC236}">
                <a16:creationId xmlns:a16="http://schemas.microsoft.com/office/drawing/2014/main" id="{E1D42742-3BC5-5CC8-84D8-B7411763C3F1}"/>
              </a:ext>
            </a:extLst>
          </p:cNvPr>
          <p:cNvGraphicFramePr>
            <a:graphicFrameLocks noGrp="1"/>
          </p:cNvGraphicFramePr>
          <p:nvPr>
            <p:extLst/>
          </p:nvPr>
        </p:nvGraphicFramePr>
        <p:xfrm>
          <a:off x="1037219" y="2409192"/>
          <a:ext cx="15934045" cy="4884668"/>
        </p:xfrm>
        <a:graphic>
          <a:graphicData uri="http://schemas.openxmlformats.org/drawingml/2006/table">
            <a:tbl>
              <a:tblPr firstRow="1" bandRow="1">
                <a:tableStyleId>{5C22544A-7EE6-4342-B048-85BDC9FD1C3A}</a:tableStyleId>
              </a:tblPr>
              <a:tblGrid>
                <a:gridCol w="4859883">
                  <a:extLst>
                    <a:ext uri="{9D8B030D-6E8A-4147-A177-3AD203B41FA5}">
                      <a16:colId xmlns:a16="http://schemas.microsoft.com/office/drawing/2014/main" val="3314528728"/>
                    </a:ext>
                  </a:extLst>
                </a:gridCol>
                <a:gridCol w="5762813">
                  <a:extLst>
                    <a:ext uri="{9D8B030D-6E8A-4147-A177-3AD203B41FA5}">
                      <a16:colId xmlns:a16="http://schemas.microsoft.com/office/drawing/2014/main" val="2749942257"/>
                    </a:ext>
                  </a:extLst>
                </a:gridCol>
                <a:gridCol w="5311349">
                  <a:extLst>
                    <a:ext uri="{9D8B030D-6E8A-4147-A177-3AD203B41FA5}">
                      <a16:colId xmlns:a16="http://schemas.microsoft.com/office/drawing/2014/main" val="2633089498"/>
                    </a:ext>
                  </a:extLst>
                </a:gridCol>
              </a:tblGrid>
              <a:tr h="954467">
                <a:tc>
                  <a:txBody>
                    <a:bodyPr/>
                    <a:lstStyle/>
                    <a:p>
                      <a:pPr algn="ctr" latinLnBrk="1"/>
                      <a:r>
                        <a:rPr lang="ko-KR" altLang="en-US" sz="2000" dirty="0">
                          <a:solidFill>
                            <a:schemeClr val="tx1"/>
                          </a:solidFill>
                          <a:latin typeface="나눔고딕" panose="020D0604000000000000" pitchFamily="50" charset="-127"/>
                          <a:ea typeface="나눔고딕" panose="020D0604000000000000" pitchFamily="50" charset="-127"/>
                        </a:rPr>
                        <a:t>구분</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latinLnBrk="1"/>
                      <a:r>
                        <a:rPr lang="ko-KR" altLang="en-US" sz="2000" dirty="0">
                          <a:solidFill>
                            <a:schemeClr val="tx1"/>
                          </a:solidFill>
                          <a:latin typeface="나눔고딕" panose="020D0604000000000000" pitchFamily="50" charset="-127"/>
                          <a:ea typeface="나눔고딕" panose="020D0604000000000000" pitchFamily="50" charset="-127"/>
                        </a:rPr>
                        <a:t>일정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latinLnBrk="1"/>
                      <a:r>
                        <a:rPr lang="ko-KR" altLang="en-US" sz="2000" dirty="0">
                          <a:solidFill>
                            <a:schemeClr val="tx1"/>
                          </a:solidFill>
                          <a:latin typeface="나눔고딕" panose="020D0604000000000000" pitchFamily="50" charset="-127"/>
                          <a:ea typeface="나눔고딕" panose="020D0604000000000000" pitchFamily="50" charset="-127"/>
                        </a:rPr>
                        <a:t>비고</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187324249"/>
                  </a:ext>
                </a:extLst>
              </a:tr>
              <a:tr h="954467">
                <a:tc>
                  <a:txBody>
                    <a:bodyPr/>
                    <a:lstStyle/>
                    <a:p>
                      <a:pPr algn="ctr" latinLnBrk="1"/>
                      <a:r>
                        <a:rPr lang="ko-KR" altLang="en-US" sz="1600" dirty="0">
                          <a:solidFill>
                            <a:schemeClr val="tx1"/>
                          </a:solidFill>
                          <a:latin typeface="나눔고딕" panose="020D0604000000000000" pitchFamily="50" charset="-127"/>
                          <a:ea typeface="나눔고딕" panose="020D0604000000000000" pitchFamily="50" charset="-127"/>
                        </a:rPr>
                        <a:t>수강신청</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dirty="0">
                          <a:solidFill>
                            <a:schemeClr val="tx1"/>
                          </a:solidFill>
                          <a:latin typeface="나눔고딕" panose="020D0604000000000000" pitchFamily="50" charset="-127"/>
                          <a:ea typeface="나눔고딕" panose="020D0604000000000000" pitchFamily="50" charset="-127"/>
                        </a:rPr>
                        <a:t>2026.02.20.(</a:t>
                      </a:r>
                      <a:r>
                        <a:rPr lang="ko-KR" altLang="en-US" sz="1600" dirty="0">
                          <a:solidFill>
                            <a:schemeClr val="tx1"/>
                          </a:solidFill>
                          <a:latin typeface="나눔고딕" panose="020D0604000000000000" pitchFamily="50" charset="-127"/>
                          <a:ea typeface="나눔고딕" panose="020D0604000000000000" pitchFamily="50" charset="-127"/>
                        </a:rPr>
                        <a:t>금</a:t>
                      </a:r>
                      <a:r>
                        <a:rPr lang="en-US" altLang="ko-KR" sz="1600" dirty="0">
                          <a:solidFill>
                            <a:schemeClr val="tx1"/>
                          </a:solidFill>
                          <a:latin typeface="나눔고딕" panose="020D0604000000000000" pitchFamily="50" charset="-127"/>
                          <a:ea typeface="나눔고딕" panose="020D0604000000000000" pitchFamily="50" charset="-127"/>
                        </a:rPr>
                        <a:t>)~02.23.(</a:t>
                      </a:r>
                      <a:r>
                        <a:rPr lang="ko-KR" altLang="en-US" sz="1600" dirty="0">
                          <a:solidFill>
                            <a:schemeClr val="tx1"/>
                          </a:solidFill>
                          <a:latin typeface="나눔고딕" panose="020D0604000000000000" pitchFamily="50" charset="-127"/>
                          <a:ea typeface="나눔고딕" panose="020D0604000000000000" pitchFamily="50" charset="-127"/>
                        </a:rPr>
                        <a:t>월</a:t>
                      </a:r>
                      <a:r>
                        <a:rPr lang="en-US" altLang="ko-KR" sz="1600" dirty="0">
                          <a:solidFill>
                            <a:schemeClr val="tx1"/>
                          </a:solidFill>
                          <a:latin typeface="나눔고딕" panose="020D0604000000000000" pitchFamily="50" charset="-127"/>
                          <a:ea typeface="나눔고딕" panose="020D0604000000000000" pitchFamily="50" charset="-127"/>
                        </a:rPr>
                        <a:t>)</a:t>
                      </a:r>
                      <a:endParaRPr lang="ko-KR" altLang="en-US" sz="1600" dirty="0">
                        <a:solidFill>
                          <a:schemeClr val="tx1"/>
                        </a:solidFill>
                        <a:latin typeface="나눔고딕" panose="020D0604000000000000" pitchFamily="50" charset="-127"/>
                        <a:ea typeface="나눔고딕" panose="020D0604000000000000"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각 일별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10:00~23:30(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단</a:t>
                      </a:r>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최종일은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17:00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마감</a:t>
                      </a:r>
                      <a:r>
                        <a:rPr lang="en-US" altLang="ko-KR" sz="1600" kern="1200" dirty="0">
                          <a:solidFill>
                            <a:schemeClr val="tx1"/>
                          </a:solidFill>
                          <a:latin typeface="나눔고딕" panose="020D0604000000000000" pitchFamily="50" charset="-127"/>
                          <a:ea typeface="나눔고딕" panose="020D0604000000000000" pitchFamily="50" charset="-127"/>
                          <a:cs typeface="+mn-cs"/>
                        </a:rPr>
                        <a:t>)</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3585837"/>
                  </a:ext>
                </a:extLst>
              </a:tr>
              <a:tr h="954467">
                <a:tc>
                  <a:txBody>
                    <a:bodyPr/>
                    <a:lstStyle/>
                    <a:p>
                      <a:pPr algn="ctr" latinLnBrk="1"/>
                      <a:r>
                        <a:rPr lang="ko-KR" altLang="en-US" sz="1600" dirty="0">
                          <a:solidFill>
                            <a:schemeClr val="tx1"/>
                          </a:solidFill>
                          <a:latin typeface="나눔고딕" panose="020D0604000000000000" pitchFamily="50" charset="-127"/>
                          <a:ea typeface="나눔고딕" panose="020D0604000000000000" pitchFamily="50" charset="-127"/>
                        </a:rPr>
                        <a:t>폐강공고</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dirty="0">
                          <a:solidFill>
                            <a:schemeClr val="tx1"/>
                          </a:solidFill>
                          <a:latin typeface="나눔고딕" panose="020D0604000000000000" pitchFamily="50" charset="-127"/>
                          <a:ea typeface="나눔고딕" panose="020D0604000000000000" pitchFamily="50" charset="-127"/>
                        </a:rPr>
                        <a:t>2026.02.27.(</a:t>
                      </a:r>
                      <a:r>
                        <a:rPr lang="ko-KR" altLang="en-US" sz="1600" dirty="0">
                          <a:solidFill>
                            <a:schemeClr val="tx1"/>
                          </a:solidFill>
                          <a:latin typeface="나눔고딕" panose="020D0604000000000000" pitchFamily="50" charset="-127"/>
                          <a:ea typeface="나눔고딕" panose="020D0604000000000000" pitchFamily="50" charset="-127"/>
                        </a:rPr>
                        <a:t>금</a:t>
                      </a:r>
                      <a:r>
                        <a:rPr lang="en-US" altLang="ko-KR" sz="1600" dirty="0">
                          <a:solidFill>
                            <a:schemeClr val="tx1"/>
                          </a:solidFill>
                          <a:latin typeface="나눔고딕" panose="020D0604000000000000" pitchFamily="50" charset="-127"/>
                          <a:ea typeface="나눔고딕" panose="020D0604000000000000" pitchFamily="50" charset="-127"/>
                        </a:rPr>
                        <a:t>)</a:t>
                      </a:r>
                      <a:endParaRPr lang="ko-KR" altLang="en-US" sz="1600" dirty="0">
                        <a:solidFill>
                          <a:schemeClr val="tx1"/>
                        </a:solidFill>
                        <a:latin typeface="나눔고딕" panose="020D0604000000000000" pitchFamily="50" charset="-127"/>
                        <a:ea typeface="나눔고딕" panose="020D0604000000000000"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홈페이지를 통해 폐강과목 공지</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248961"/>
                  </a:ext>
                </a:extLst>
              </a:tr>
              <a:tr h="954467">
                <a:tc>
                  <a:txBody>
                    <a:bodyPr/>
                    <a:lstStyle/>
                    <a:p>
                      <a:pPr algn="ctr" latinLnBrk="1"/>
                      <a:r>
                        <a:rPr lang="ko-KR" altLang="en-US" sz="1600" dirty="0">
                          <a:solidFill>
                            <a:schemeClr val="tx1"/>
                          </a:solidFill>
                          <a:latin typeface="나눔고딕" panose="020D0604000000000000" pitchFamily="50" charset="-127"/>
                          <a:ea typeface="나눔고딕" panose="020D0604000000000000" pitchFamily="50" charset="-127"/>
                        </a:rPr>
                        <a:t>수강신청 정정 및 취소</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dirty="0">
                          <a:solidFill>
                            <a:schemeClr val="tx1"/>
                          </a:solidFill>
                          <a:latin typeface="나눔고딕" panose="020D0604000000000000" pitchFamily="50" charset="-127"/>
                          <a:ea typeface="나눔고딕" panose="020D0604000000000000" pitchFamily="50" charset="-127"/>
                        </a:rPr>
                        <a:t>2026.03.03.(</a:t>
                      </a:r>
                      <a:r>
                        <a:rPr lang="ko-KR" altLang="en-US" sz="1600" dirty="0">
                          <a:solidFill>
                            <a:schemeClr val="tx1"/>
                          </a:solidFill>
                          <a:latin typeface="나눔고딕" panose="020D0604000000000000" pitchFamily="50" charset="-127"/>
                          <a:ea typeface="나눔고딕" panose="020D0604000000000000" pitchFamily="50" charset="-127"/>
                        </a:rPr>
                        <a:t>화</a:t>
                      </a:r>
                      <a:r>
                        <a:rPr lang="en-US" altLang="ko-KR" sz="1600" dirty="0">
                          <a:solidFill>
                            <a:schemeClr val="tx1"/>
                          </a:solidFill>
                          <a:latin typeface="나눔고딕" panose="020D0604000000000000" pitchFamily="50" charset="-127"/>
                          <a:ea typeface="나눔고딕" panose="020D0604000000000000" pitchFamily="50" charset="-127"/>
                        </a:rPr>
                        <a:t>)~03.09.(</a:t>
                      </a:r>
                      <a:r>
                        <a:rPr lang="ko-KR" altLang="en-US" sz="1600" dirty="0">
                          <a:solidFill>
                            <a:schemeClr val="tx1"/>
                          </a:solidFill>
                          <a:latin typeface="나눔고딕" panose="020D0604000000000000" pitchFamily="50" charset="-127"/>
                          <a:ea typeface="나눔고딕" panose="020D0604000000000000" pitchFamily="50" charset="-127"/>
                        </a:rPr>
                        <a:t>월</a:t>
                      </a:r>
                      <a:r>
                        <a:rPr lang="en-US" altLang="ko-KR" sz="1600" dirty="0">
                          <a:solidFill>
                            <a:schemeClr val="tx1"/>
                          </a:solidFill>
                          <a:latin typeface="나눔고딕" panose="020D0604000000000000" pitchFamily="50" charset="-127"/>
                          <a:ea typeface="나눔고딕" panose="020D0604000000000000" pitchFamily="50" charset="-127"/>
                        </a:rPr>
                        <a:t>)</a:t>
                      </a:r>
                      <a:endParaRPr lang="ko-KR" altLang="en-US" sz="1600" dirty="0">
                        <a:solidFill>
                          <a:schemeClr val="tx1"/>
                        </a:solidFill>
                        <a:latin typeface="나눔고딕" panose="020D0604000000000000" pitchFamily="50" charset="-127"/>
                        <a:ea typeface="나눔고딕" panose="020D0604000000000000"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각 일별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10:00~23:30(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단</a:t>
                      </a:r>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최종일은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17:00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마감</a:t>
                      </a:r>
                      <a:r>
                        <a:rPr lang="en-US" altLang="ko-KR" sz="1600" kern="1200" dirty="0">
                          <a:solidFill>
                            <a:schemeClr val="tx1"/>
                          </a:solidFill>
                          <a:latin typeface="나눔고딕" panose="020D0604000000000000" pitchFamily="50" charset="-127"/>
                          <a:ea typeface="나눔고딕" panose="020D0604000000000000" pitchFamily="50" charset="-127"/>
                          <a:cs typeface="+mn-cs"/>
                        </a:rPr>
                        <a:t>)</a:t>
                      </a:r>
                    </a:p>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수강신청 정정으로 인한 수업결손은 결석으로 처리됨</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776685"/>
                  </a:ext>
                </a:extLst>
              </a:tr>
              <a:tr h="1008318">
                <a:tc>
                  <a:txBody>
                    <a:bodyPr/>
                    <a:lstStyle/>
                    <a:p>
                      <a:pPr algn="ctr" latinLnBrk="1"/>
                      <a:r>
                        <a:rPr lang="ko-KR" altLang="en-US" sz="1600" dirty="0">
                          <a:solidFill>
                            <a:schemeClr val="tx1"/>
                          </a:solidFill>
                          <a:latin typeface="나눔고딕" panose="020D0604000000000000" pitchFamily="50" charset="-127"/>
                          <a:ea typeface="나눔고딕" panose="020D0604000000000000" pitchFamily="50" charset="-127"/>
                        </a:rPr>
                        <a:t>수강신청 포기</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dirty="0">
                          <a:solidFill>
                            <a:schemeClr val="tx1"/>
                          </a:solidFill>
                          <a:latin typeface="나눔고딕" panose="020D0604000000000000" pitchFamily="50" charset="-127"/>
                          <a:ea typeface="나눔고딕" panose="020D0604000000000000" pitchFamily="50" charset="-127"/>
                        </a:rPr>
                        <a:t>2026.03.17.(</a:t>
                      </a:r>
                      <a:r>
                        <a:rPr lang="ko-KR" altLang="en-US" sz="1600" dirty="0">
                          <a:solidFill>
                            <a:schemeClr val="tx1"/>
                          </a:solidFill>
                          <a:latin typeface="나눔고딕" panose="020D0604000000000000" pitchFamily="50" charset="-127"/>
                          <a:ea typeface="나눔고딕" panose="020D0604000000000000" pitchFamily="50" charset="-127"/>
                        </a:rPr>
                        <a:t>화</a:t>
                      </a:r>
                      <a:r>
                        <a:rPr lang="en-US" altLang="ko-KR" sz="1600" dirty="0">
                          <a:solidFill>
                            <a:schemeClr val="tx1"/>
                          </a:solidFill>
                          <a:latin typeface="나눔고딕" panose="020D0604000000000000" pitchFamily="50" charset="-127"/>
                          <a:ea typeface="나눔고딕" panose="020D0604000000000000" pitchFamily="50" charset="-127"/>
                        </a:rPr>
                        <a:t>)~03.19.(</a:t>
                      </a:r>
                      <a:r>
                        <a:rPr lang="ko-KR" altLang="en-US" sz="1600" dirty="0">
                          <a:solidFill>
                            <a:schemeClr val="tx1"/>
                          </a:solidFill>
                          <a:latin typeface="나눔고딕" panose="020D0604000000000000" pitchFamily="50" charset="-127"/>
                          <a:ea typeface="나눔고딕" panose="020D0604000000000000" pitchFamily="50" charset="-127"/>
                        </a:rPr>
                        <a:t>목</a:t>
                      </a:r>
                      <a:r>
                        <a:rPr lang="en-US" altLang="ko-KR" sz="1600" dirty="0">
                          <a:solidFill>
                            <a:schemeClr val="tx1"/>
                          </a:solidFill>
                          <a:latin typeface="나눔고딕" panose="020D0604000000000000" pitchFamily="50" charset="-127"/>
                          <a:ea typeface="나눔고딕" panose="020D0604000000000000" pitchFamily="50" charset="-127"/>
                        </a:rPr>
                        <a:t>)</a:t>
                      </a:r>
                      <a:endParaRPr lang="ko-KR" altLang="en-US" sz="1600" dirty="0">
                        <a:solidFill>
                          <a:schemeClr val="tx1"/>
                        </a:solidFill>
                        <a:latin typeface="나눔고딕" panose="020D0604000000000000" pitchFamily="50" charset="-127"/>
                        <a:ea typeface="나눔고딕" panose="020D0604000000000000"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각 일별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10:00~23:30(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단</a:t>
                      </a:r>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최종일은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17:00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마감</a:t>
                      </a:r>
                      <a:r>
                        <a:rPr lang="en-US" altLang="ko-KR" sz="1600" kern="1200" dirty="0">
                          <a:solidFill>
                            <a:schemeClr val="tx1"/>
                          </a:solidFill>
                          <a:latin typeface="나눔고딕" panose="020D0604000000000000" pitchFamily="50" charset="-127"/>
                          <a:ea typeface="나눔고딕" panose="020D0604000000000000" pitchFamily="50" charset="-127"/>
                          <a:cs typeface="+mn-cs"/>
                        </a:rPr>
                        <a:t>)</a:t>
                      </a:r>
                    </a:p>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기 수강신청한 교과목만 수강신청 포기 가능</a:t>
                      </a:r>
                      <a:endParaRPr lang="en-US" altLang="ko-KR" sz="1600" dirty="0">
                        <a:solidFill>
                          <a:schemeClr val="tx1"/>
                        </a:solidFill>
                        <a:latin typeface="나눔고딕" panose="020D0604000000000000" pitchFamily="50" charset="-127"/>
                        <a:ea typeface="나눔고딕" panose="020D0604000000000000" pitchFamily="50" charset="-127"/>
                      </a:endParaRPr>
                    </a:p>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수강신청 포기 후 해당 교과목 재신청 불가</a:t>
                      </a:r>
                      <a:endParaRPr lang="en-US" altLang="ko-KR" sz="1600" dirty="0">
                        <a:solidFill>
                          <a:schemeClr val="tx1"/>
                        </a:solidFill>
                        <a:latin typeface="나눔고딕" panose="020D0604000000000000" pitchFamily="50" charset="-127"/>
                        <a:ea typeface="나눔고딕" panose="020D0604000000000000" pitchFamily="50" charset="-127"/>
                      </a:endParaRPr>
                    </a:p>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수강신청 포기 기간동안 별도 수강신청 불가</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12451759"/>
                  </a:ext>
                </a:extLst>
              </a:tr>
            </a:tbl>
          </a:graphicData>
        </a:graphic>
      </p:graphicFrame>
    </p:spTree>
    <p:extLst>
      <p:ext uri="{BB962C8B-B14F-4D97-AF65-F5344CB8AC3E}">
        <p14:creationId xmlns:p14="http://schemas.microsoft.com/office/powerpoint/2010/main" val="51827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DB203-70B0-CC2C-81B2-7CA85FE25C34}"/>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B1A0784F-4BE5-348D-43D1-C9D99C72FAF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925B3FC3-D1D2-88CD-1B90-EEB4E619877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C9E0D3C2-0BA0-EFBA-A3A7-2A5D10538135}"/>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FACB852F-0C75-2AD1-83E5-75A70D15DB36}"/>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B883DC28-EEE9-223B-F41A-DC8F36616BF8}"/>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8FC665C9-CD35-F74A-7BA5-817A60649B87}"/>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0294CEE7-39C1-8966-782F-AF04ED4950F1}"/>
              </a:ext>
            </a:extLst>
          </p:cNvPr>
          <p:cNvSpPr txBox="1">
            <a:spLocks/>
          </p:cNvSpPr>
          <p:nvPr/>
        </p:nvSpPr>
        <p:spPr>
          <a:xfrm>
            <a:off x="1119197" y="291788"/>
            <a:ext cx="624316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1-2.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공통 졸업요건</a:t>
            </a:r>
          </a:p>
        </p:txBody>
      </p:sp>
      <p:pic>
        <p:nvPicPr>
          <p:cNvPr id="11" name="그림 10">
            <a:extLst>
              <a:ext uri="{FF2B5EF4-FFF2-40B4-BE49-F238E27FC236}">
                <a16:creationId xmlns:a16="http://schemas.microsoft.com/office/drawing/2014/main" id="{4CB7946A-66C9-116C-1980-8D8F13A57C7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grpSp>
        <p:nvGrpSpPr>
          <p:cNvPr id="61" name="그룹 60">
            <a:extLst>
              <a:ext uri="{FF2B5EF4-FFF2-40B4-BE49-F238E27FC236}">
                <a16:creationId xmlns:a16="http://schemas.microsoft.com/office/drawing/2014/main" id="{AB78F19F-AB12-BE58-7C65-8DBC48CEA509}"/>
              </a:ext>
            </a:extLst>
          </p:cNvPr>
          <p:cNvGrpSpPr/>
          <p:nvPr/>
        </p:nvGrpSpPr>
        <p:grpSpPr>
          <a:xfrm>
            <a:off x="4102324" y="2239404"/>
            <a:ext cx="2743200" cy="2687735"/>
            <a:chOff x="4857067" y="2023007"/>
            <a:chExt cx="2743200" cy="2687735"/>
          </a:xfrm>
        </p:grpSpPr>
        <p:sp>
          <p:nvSpPr>
            <p:cNvPr id="62" name="타원 61">
              <a:extLst>
                <a:ext uri="{FF2B5EF4-FFF2-40B4-BE49-F238E27FC236}">
                  <a16:creationId xmlns:a16="http://schemas.microsoft.com/office/drawing/2014/main" id="{65188869-E3FC-7473-3603-F462D5AA09A9}"/>
                </a:ext>
              </a:extLst>
            </p:cNvPr>
            <p:cNvSpPr/>
            <p:nvPr/>
          </p:nvSpPr>
          <p:spPr>
            <a:xfrm>
              <a:off x="4884800" y="2023007"/>
              <a:ext cx="2687735" cy="2687735"/>
            </a:xfrm>
            <a:prstGeom prst="ellipse">
              <a:avLst/>
            </a:prstGeom>
            <a:solidFill>
              <a:schemeClr val="bg1"/>
            </a:solidFill>
            <a:ln w="228600" cmpd="thinThick">
              <a:solidFill>
                <a:srgbClr val="FFD1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3" name="TextBox 62">
              <a:extLst>
                <a:ext uri="{FF2B5EF4-FFF2-40B4-BE49-F238E27FC236}">
                  <a16:creationId xmlns:a16="http://schemas.microsoft.com/office/drawing/2014/main" id="{50288BCD-3AED-3314-6AAF-C59DC08587D2}"/>
                </a:ext>
              </a:extLst>
            </p:cNvPr>
            <p:cNvSpPr txBox="1"/>
            <p:nvPr/>
          </p:nvSpPr>
          <p:spPr>
            <a:xfrm>
              <a:off x="4857067" y="2622311"/>
              <a:ext cx="2743200" cy="1569660"/>
            </a:xfrm>
            <a:prstGeom prst="rect">
              <a:avLst/>
            </a:prstGeom>
            <a:noFill/>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졸업논문</a:t>
              </a:r>
              <a:endParaRPr lang="en-US" altLang="ko-KR" sz="3200" b="1" dirty="0">
                <a:latin typeface="여기어때 잘난체" panose="020B0600000101010101" pitchFamily="50" charset="-127"/>
                <a:ea typeface="여기어때 잘난체" panose="020B0600000101010101" pitchFamily="50" charset="-127"/>
              </a:endParaRPr>
            </a:p>
            <a:p>
              <a:pPr algn="ctr"/>
              <a:r>
                <a:rPr lang="en-US" altLang="ko-KR" sz="3200" b="1" dirty="0">
                  <a:latin typeface="여기어때 잘난체" panose="020B0600000101010101" pitchFamily="50" charset="-127"/>
                  <a:ea typeface="여기어때 잘난체" panose="020B0600000101010101" pitchFamily="50" charset="-127"/>
                </a:rPr>
                <a:t>(</a:t>
              </a:r>
              <a:r>
                <a:rPr lang="ko-KR" altLang="en-US" sz="3200" b="1" dirty="0">
                  <a:latin typeface="여기어때 잘난체" panose="020B0600000101010101" pitchFamily="50" charset="-127"/>
                  <a:ea typeface="여기어때 잘난체" panose="020B0600000101010101" pitchFamily="50" charset="-127"/>
                </a:rPr>
                <a:t>시험</a:t>
              </a:r>
              <a:r>
                <a:rPr lang="en-US" altLang="ko-KR" sz="3200" b="1" dirty="0">
                  <a:latin typeface="여기어때 잘난체" panose="020B0600000101010101" pitchFamily="50" charset="-127"/>
                  <a:ea typeface="여기어때 잘난체" panose="020B0600000101010101" pitchFamily="50" charset="-127"/>
                </a:rPr>
                <a:t>,</a:t>
              </a:r>
              <a:r>
                <a:rPr lang="ko-KR" altLang="en-US" sz="3200" b="1" dirty="0">
                  <a:latin typeface="여기어때 잘난체" panose="020B0600000101010101" pitchFamily="50" charset="-127"/>
                  <a:ea typeface="여기어때 잘난체" panose="020B0600000101010101" pitchFamily="50" charset="-127"/>
                </a:rPr>
                <a:t>작품</a:t>
              </a:r>
              <a:r>
                <a:rPr lang="en-US" altLang="ko-KR" sz="3200" b="1" dirty="0">
                  <a:latin typeface="여기어때 잘난체" panose="020B0600000101010101" pitchFamily="50" charset="-127"/>
                  <a:ea typeface="여기어때 잘난체" panose="020B0600000101010101" pitchFamily="50" charset="-127"/>
                </a:rPr>
                <a:t>)</a:t>
              </a:r>
            </a:p>
            <a:p>
              <a:pPr algn="ctr"/>
              <a:r>
                <a:rPr lang="ko-KR" altLang="en-US" sz="3200" b="1" dirty="0">
                  <a:latin typeface="여기어때 잘난체" panose="020B0600000101010101" pitchFamily="50" charset="-127"/>
                  <a:ea typeface="여기어때 잘난체" panose="020B0600000101010101" pitchFamily="50" charset="-127"/>
                </a:rPr>
                <a:t>통과</a:t>
              </a:r>
            </a:p>
          </p:txBody>
        </p:sp>
      </p:grpSp>
      <p:cxnSp>
        <p:nvCxnSpPr>
          <p:cNvPr id="66" name="직선 연결선 65">
            <a:extLst>
              <a:ext uri="{FF2B5EF4-FFF2-40B4-BE49-F238E27FC236}">
                <a16:creationId xmlns:a16="http://schemas.microsoft.com/office/drawing/2014/main" id="{5040F661-97A9-E841-CEC3-2CE7A7BE8256}"/>
              </a:ext>
            </a:extLst>
          </p:cNvPr>
          <p:cNvCxnSpPr>
            <a:cxnSpLocks/>
          </p:cNvCxnSpPr>
          <p:nvPr/>
        </p:nvCxnSpPr>
        <p:spPr>
          <a:xfrm flipH="1" flipV="1">
            <a:off x="4289469" y="6416001"/>
            <a:ext cx="456810" cy="503755"/>
          </a:xfrm>
          <a:prstGeom prst="line">
            <a:avLst/>
          </a:prstGeom>
          <a:ln>
            <a:solidFill>
              <a:srgbClr val="DAD638"/>
            </a:solidFill>
            <a:prstDash val="sysDash"/>
          </a:ln>
        </p:spPr>
        <p:style>
          <a:lnRef idx="1">
            <a:schemeClr val="accent1"/>
          </a:lnRef>
          <a:fillRef idx="0">
            <a:schemeClr val="accent1"/>
          </a:fillRef>
          <a:effectRef idx="0">
            <a:schemeClr val="accent1"/>
          </a:effectRef>
          <a:fontRef idx="minor">
            <a:schemeClr val="tx1"/>
          </a:fontRef>
        </p:style>
      </p:cxnSp>
      <p:sp>
        <p:nvSpPr>
          <p:cNvPr id="69" name="타원 68">
            <a:extLst>
              <a:ext uri="{FF2B5EF4-FFF2-40B4-BE49-F238E27FC236}">
                <a16:creationId xmlns:a16="http://schemas.microsoft.com/office/drawing/2014/main" id="{4608E438-E40A-F4D7-4C26-FCAE0D087AAB}"/>
              </a:ext>
            </a:extLst>
          </p:cNvPr>
          <p:cNvSpPr/>
          <p:nvPr/>
        </p:nvSpPr>
        <p:spPr>
          <a:xfrm>
            <a:off x="4569336" y="5729203"/>
            <a:ext cx="2687735" cy="2687735"/>
          </a:xfrm>
          <a:prstGeom prst="ellipse">
            <a:avLst/>
          </a:prstGeom>
          <a:solidFill>
            <a:schemeClr val="bg1"/>
          </a:solidFill>
          <a:ln w="228600" cmpd="thinThick">
            <a:solidFill>
              <a:srgbClr val="DAD6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0" name="TextBox 69">
            <a:extLst>
              <a:ext uri="{FF2B5EF4-FFF2-40B4-BE49-F238E27FC236}">
                <a16:creationId xmlns:a16="http://schemas.microsoft.com/office/drawing/2014/main" id="{689D26D2-FDC8-E590-8BC0-5346984B101B}"/>
              </a:ext>
            </a:extLst>
          </p:cNvPr>
          <p:cNvSpPr txBox="1"/>
          <p:nvPr/>
        </p:nvSpPr>
        <p:spPr>
          <a:xfrm>
            <a:off x="4540993" y="6591129"/>
            <a:ext cx="2743200" cy="1077218"/>
          </a:xfrm>
          <a:prstGeom prst="rect">
            <a:avLst/>
          </a:prstGeom>
          <a:noFill/>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평점평균 </a:t>
            </a:r>
            <a:endParaRPr lang="en-US" altLang="ko-KR" sz="3200" b="1" dirty="0">
              <a:latin typeface="여기어때 잘난체" panose="020B0600000101010101" pitchFamily="50" charset="-127"/>
              <a:ea typeface="여기어때 잘난체" panose="020B0600000101010101" pitchFamily="50" charset="-127"/>
            </a:endParaRPr>
          </a:p>
          <a:p>
            <a:pPr algn="ctr"/>
            <a:r>
              <a:rPr lang="en-US" altLang="ko-KR" sz="3200" b="1" dirty="0">
                <a:latin typeface="여기어때 잘난체" panose="020B0600000101010101" pitchFamily="50" charset="-127"/>
                <a:ea typeface="여기어때 잘난체" panose="020B0600000101010101" pitchFamily="50" charset="-127"/>
              </a:rPr>
              <a:t>1.7</a:t>
            </a:r>
            <a:r>
              <a:rPr lang="ko-KR" altLang="en-US" sz="3200" b="1" dirty="0">
                <a:latin typeface="여기어때 잘난체" panose="020B0600000101010101" pitchFamily="50" charset="-127"/>
                <a:ea typeface="여기어때 잘난체" panose="020B0600000101010101" pitchFamily="50" charset="-127"/>
              </a:rPr>
              <a:t>이상</a:t>
            </a:r>
          </a:p>
        </p:txBody>
      </p:sp>
      <p:grpSp>
        <p:nvGrpSpPr>
          <p:cNvPr id="80" name="그룹 79">
            <a:extLst>
              <a:ext uri="{FF2B5EF4-FFF2-40B4-BE49-F238E27FC236}">
                <a16:creationId xmlns:a16="http://schemas.microsoft.com/office/drawing/2014/main" id="{BFDAF64D-C4E3-152F-B39B-8841EDEC1598}"/>
              </a:ext>
            </a:extLst>
          </p:cNvPr>
          <p:cNvGrpSpPr/>
          <p:nvPr/>
        </p:nvGrpSpPr>
        <p:grpSpPr>
          <a:xfrm>
            <a:off x="9462025" y="5738781"/>
            <a:ext cx="7946981" cy="2687735"/>
            <a:chOff x="7815986" y="7054519"/>
            <a:chExt cx="7946981" cy="2687735"/>
          </a:xfrm>
        </p:grpSpPr>
        <p:sp>
          <p:nvSpPr>
            <p:cNvPr id="81" name="직사각형 80">
              <a:extLst>
                <a:ext uri="{FF2B5EF4-FFF2-40B4-BE49-F238E27FC236}">
                  <a16:creationId xmlns:a16="http://schemas.microsoft.com/office/drawing/2014/main" id="{94E659D5-E84C-29B3-B867-8C648B0AAC3C}"/>
                </a:ext>
              </a:extLst>
            </p:cNvPr>
            <p:cNvSpPr/>
            <p:nvPr/>
          </p:nvSpPr>
          <p:spPr>
            <a:xfrm>
              <a:off x="11191617" y="8606296"/>
              <a:ext cx="4038601" cy="1085052"/>
            </a:xfrm>
            <a:prstGeom prst="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82" name="직선 연결선 81">
              <a:extLst>
                <a:ext uri="{FF2B5EF4-FFF2-40B4-BE49-F238E27FC236}">
                  <a16:creationId xmlns:a16="http://schemas.microsoft.com/office/drawing/2014/main" id="{D361873C-7F15-D21B-D800-9C01D2AC3859}"/>
                </a:ext>
              </a:extLst>
            </p:cNvPr>
            <p:cNvCxnSpPr>
              <a:cxnSpLocks/>
            </p:cNvCxnSpPr>
            <p:nvPr/>
          </p:nvCxnSpPr>
          <p:spPr>
            <a:xfrm flipV="1">
              <a:off x="10577610" y="8525277"/>
              <a:ext cx="547589" cy="90244"/>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83" name="직선 연결선 82">
              <a:extLst>
                <a:ext uri="{FF2B5EF4-FFF2-40B4-BE49-F238E27FC236}">
                  <a16:creationId xmlns:a16="http://schemas.microsoft.com/office/drawing/2014/main" id="{8B66EC29-B13B-19FF-3D2A-AD175B37E123}"/>
                </a:ext>
              </a:extLst>
            </p:cNvPr>
            <p:cNvCxnSpPr>
              <a:cxnSpLocks/>
            </p:cNvCxnSpPr>
            <p:nvPr/>
          </p:nvCxnSpPr>
          <p:spPr>
            <a:xfrm>
              <a:off x="11125199" y="8525277"/>
              <a:ext cx="3684661"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5AD83D1F-13CF-0409-D048-056447626323}"/>
                </a:ext>
              </a:extLst>
            </p:cNvPr>
            <p:cNvSpPr txBox="1"/>
            <p:nvPr/>
          </p:nvSpPr>
          <p:spPr>
            <a:xfrm>
              <a:off x="11158353" y="8671768"/>
              <a:ext cx="4604614" cy="954107"/>
            </a:xfrm>
            <a:prstGeom prst="rect">
              <a:avLst/>
            </a:prstGeom>
            <a:noFill/>
          </p:spPr>
          <p:txBody>
            <a:bodyPr wrap="square" rtlCol="0">
              <a:spAutoFit/>
            </a:bodyPr>
            <a:lstStyle/>
            <a:p>
              <a:r>
                <a:rPr lang="ko-KR" altLang="en-US" sz="1400" b="1" dirty="0"/>
                <a:t>▶공인어학능력시험 기준 점수 이상 성적표 제출</a:t>
              </a:r>
              <a:endParaRPr lang="en-US" altLang="ko-KR" sz="1400" b="1" dirty="0"/>
            </a:p>
            <a:p>
              <a:r>
                <a:rPr lang="ko-KR" altLang="en-US" sz="1400" b="1" dirty="0"/>
                <a:t>     또는 대체 교과목 </a:t>
              </a:r>
              <a:r>
                <a:rPr lang="en-US" altLang="ko-KR" sz="1400" b="1" dirty="0"/>
                <a:t>“B”</a:t>
              </a:r>
              <a:r>
                <a:rPr lang="ko-KR" altLang="en-US" sz="1400" b="1" dirty="0"/>
                <a:t>이상 성적 취득</a:t>
              </a:r>
              <a:endParaRPr lang="en-US" altLang="ko-KR" sz="1400" b="1" dirty="0"/>
            </a:p>
            <a:p>
              <a:r>
                <a:rPr lang="ko-KR" altLang="en-US" sz="1400" b="1" dirty="0"/>
                <a:t>▶영어교육과 편입생은 영어교과목 및</a:t>
              </a:r>
              <a:endParaRPr lang="en-US" altLang="ko-KR" sz="1400" b="1" dirty="0"/>
            </a:p>
            <a:p>
              <a:r>
                <a:rPr lang="en-US" altLang="ko-KR" sz="1400" b="1" dirty="0"/>
                <a:t>    </a:t>
              </a:r>
              <a:r>
                <a:rPr lang="ko-KR" altLang="en-US" sz="1400" b="1" dirty="0"/>
                <a:t> 공인어학능력시험</a:t>
              </a:r>
              <a:r>
                <a:rPr lang="en-US" altLang="ko-KR" sz="1400" b="1" dirty="0"/>
                <a:t>(</a:t>
              </a:r>
              <a:r>
                <a:rPr lang="ko-KR" altLang="en-US" sz="1400" b="1" dirty="0"/>
                <a:t>영어</a:t>
              </a:r>
              <a:r>
                <a:rPr lang="en-US" altLang="ko-KR" sz="1400" b="1" dirty="0"/>
                <a:t>) </a:t>
              </a:r>
              <a:r>
                <a:rPr lang="ko-KR" altLang="en-US" sz="1400" b="1" dirty="0"/>
                <a:t>필수</a:t>
              </a:r>
            </a:p>
          </p:txBody>
        </p:sp>
        <p:sp>
          <p:nvSpPr>
            <p:cNvPr id="85" name="타원 84">
              <a:extLst>
                <a:ext uri="{FF2B5EF4-FFF2-40B4-BE49-F238E27FC236}">
                  <a16:creationId xmlns:a16="http://schemas.microsoft.com/office/drawing/2014/main" id="{22B1E21A-6BE3-791B-AD25-7D9673094F4A}"/>
                </a:ext>
              </a:extLst>
            </p:cNvPr>
            <p:cNvSpPr/>
            <p:nvPr/>
          </p:nvSpPr>
          <p:spPr>
            <a:xfrm>
              <a:off x="7827084" y="7054519"/>
              <a:ext cx="2687735" cy="2687735"/>
            </a:xfrm>
            <a:prstGeom prst="ellipse">
              <a:avLst/>
            </a:prstGeom>
            <a:solidFill>
              <a:schemeClr val="bg1"/>
            </a:solidFill>
            <a:ln w="228600" cmpd="thinThick">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6" name="TextBox 85">
              <a:extLst>
                <a:ext uri="{FF2B5EF4-FFF2-40B4-BE49-F238E27FC236}">
                  <a16:creationId xmlns:a16="http://schemas.microsoft.com/office/drawing/2014/main" id="{EE36AA72-8ACA-5D72-D607-50C364AB4CBB}"/>
                </a:ext>
              </a:extLst>
            </p:cNvPr>
            <p:cNvSpPr txBox="1"/>
            <p:nvPr/>
          </p:nvSpPr>
          <p:spPr>
            <a:xfrm>
              <a:off x="7815986" y="7648177"/>
              <a:ext cx="2743200" cy="1569660"/>
            </a:xfrm>
            <a:prstGeom prst="rect">
              <a:avLst/>
            </a:prstGeom>
            <a:noFill/>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외국어</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졸업인증</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통과</a:t>
              </a:r>
            </a:p>
          </p:txBody>
        </p:sp>
      </p:grpSp>
      <p:sp>
        <p:nvSpPr>
          <p:cNvPr id="94" name="타원 93">
            <a:extLst>
              <a:ext uri="{FF2B5EF4-FFF2-40B4-BE49-F238E27FC236}">
                <a16:creationId xmlns:a16="http://schemas.microsoft.com/office/drawing/2014/main" id="{7B8F820C-9963-B7A9-ACE8-D7B25433CA96}"/>
              </a:ext>
            </a:extLst>
          </p:cNvPr>
          <p:cNvSpPr/>
          <p:nvPr/>
        </p:nvSpPr>
        <p:spPr>
          <a:xfrm>
            <a:off x="9954813" y="2227875"/>
            <a:ext cx="2687735" cy="2687735"/>
          </a:xfrm>
          <a:prstGeom prst="ellipse">
            <a:avLst/>
          </a:prstGeom>
          <a:solidFill>
            <a:schemeClr val="bg1"/>
          </a:solidFill>
          <a:ln w="228600" cmpd="thinThick">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0" name="TextBox 89">
            <a:extLst>
              <a:ext uri="{FF2B5EF4-FFF2-40B4-BE49-F238E27FC236}">
                <a16:creationId xmlns:a16="http://schemas.microsoft.com/office/drawing/2014/main" id="{A37F9B86-07DF-2C96-7A75-E20A70FE4417}"/>
              </a:ext>
            </a:extLst>
          </p:cNvPr>
          <p:cNvSpPr txBox="1"/>
          <p:nvPr/>
        </p:nvSpPr>
        <p:spPr>
          <a:xfrm>
            <a:off x="9995731" y="3286103"/>
            <a:ext cx="2743200" cy="584775"/>
          </a:xfrm>
          <a:prstGeom prst="rect">
            <a:avLst/>
          </a:prstGeom>
          <a:noFill/>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전공이수</a:t>
            </a:r>
          </a:p>
        </p:txBody>
      </p:sp>
      <p:pic>
        <p:nvPicPr>
          <p:cNvPr id="101" name="그림 100">
            <a:extLst>
              <a:ext uri="{FF2B5EF4-FFF2-40B4-BE49-F238E27FC236}">
                <a16:creationId xmlns:a16="http://schemas.microsoft.com/office/drawing/2014/main" id="{E28A7E9F-A82A-A3DA-1FE7-5467EA6B92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4111" y="3241758"/>
            <a:ext cx="2687735" cy="3803483"/>
          </a:xfrm>
          <a:prstGeom prst="rect">
            <a:avLst/>
          </a:prstGeom>
        </p:spPr>
      </p:pic>
      <p:grpSp>
        <p:nvGrpSpPr>
          <p:cNvPr id="22" name="그룹 21">
            <a:extLst>
              <a:ext uri="{FF2B5EF4-FFF2-40B4-BE49-F238E27FC236}">
                <a16:creationId xmlns:a16="http://schemas.microsoft.com/office/drawing/2014/main" id="{427ECF74-C9BC-2B02-F37E-AC3CD2C15A68}"/>
              </a:ext>
            </a:extLst>
          </p:cNvPr>
          <p:cNvGrpSpPr/>
          <p:nvPr/>
        </p:nvGrpSpPr>
        <p:grpSpPr>
          <a:xfrm>
            <a:off x="6993636" y="615226"/>
            <a:ext cx="2743200" cy="2687735"/>
            <a:chOff x="7748379" y="398829"/>
            <a:chExt cx="2743200" cy="2687735"/>
          </a:xfrm>
        </p:grpSpPr>
        <p:sp>
          <p:nvSpPr>
            <p:cNvPr id="23" name="타원 22">
              <a:extLst>
                <a:ext uri="{FF2B5EF4-FFF2-40B4-BE49-F238E27FC236}">
                  <a16:creationId xmlns:a16="http://schemas.microsoft.com/office/drawing/2014/main" id="{D03E2668-9081-C79B-4F0D-9C30BBEF5B9F}"/>
                </a:ext>
              </a:extLst>
            </p:cNvPr>
            <p:cNvSpPr/>
            <p:nvPr/>
          </p:nvSpPr>
          <p:spPr>
            <a:xfrm>
              <a:off x="7769531" y="398829"/>
              <a:ext cx="2687735" cy="2687735"/>
            </a:xfrm>
            <a:prstGeom prst="ellipse">
              <a:avLst/>
            </a:prstGeom>
            <a:solidFill>
              <a:schemeClr val="bg1"/>
            </a:solidFill>
            <a:ln w="228600" cmpd="thinThick">
              <a:solidFill>
                <a:srgbClr val="5B9BD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TextBox 23">
              <a:extLst>
                <a:ext uri="{FF2B5EF4-FFF2-40B4-BE49-F238E27FC236}">
                  <a16:creationId xmlns:a16="http://schemas.microsoft.com/office/drawing/2014/main" id="{2B3DCC58-F397-079A-B6FF-1796B7658AAC}"/>
                </a:ext>
              </a:extLst>
            </p:cNvPr>
            <p:cNvSpPr txBox="1"/>
            <p:nvPr/>
          </p:nvSpPr>
          <p:spPr>
            <a:xfrm>
              <a:off x="7748379" y="982065"/>
              <a:ext cx="2743200" cy="1569660"/>
            </a:xfrm>
            <a:prstGeom prst="rect">
              <a:avLst/>
            </a:prstGeom>
            <a:noFill/>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총</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이수학점</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이수</a:t>
              </a:r>
              <a:endParaRPr lang="en-US" altLang="ko-KR" sz="3200" b="1" dirty="0">
                <a:latin typeface="여기어때 잘난체" panose="020B0600000101010101" pitchFamily="50" charset="-127"/>
                <a:ea typeface="여기어때 잘난체" panose="020B0600000101010101" pitchFamily="50" charset="-127"/>
              </a:endParaRPr>
            </a:p>
          </p:txBody>
        </p:sp>
      </p:grpSp>
      <p:sp>
        <p:nvSpPr>
          <p:cNvPr id="3" name="TextBox 2">
            <a:extLst>
              <a:ext uri="{FF2B5EF4-FFF2-40B4-BE49-F238E27FC236}">
                <a16:creationId xmlns:a16="http://schemas.microsoft.com/office/drawing/2014/main" id="{AC671F81-2E4B-4C14-9F7A-CB14D92E985C}"/>
              </a:ext>
            </a:extLst>
          </p:cNvPr>
          <p:cNvSpPr txBox="1"/>
          <p:nvPr/>
        </p:nvSpPr>
        <p:spPr>
          <a:xfrm>
            <a:off x="4825070" y="8823723"/>
            <a:ext cx="7503977" cy="523220"/>
          </a:xfrm>
          <a:prstGeom prst="rect">
            <a:avLst/>
          </a:prstGeom>
          <a:noFill/>
        </p:spPr>
        <p:txBody>
          <a:bodyPr wrap="none" rtlCol="0">
            <a:spAutoFit/>
          </a:bodyPr>
          <a:lstStyle/>
          <a:p>
            <a:r>
              <a:rPr lang="en-US" altLang="ko-KR" sz="2800" dirty="0">
                <a:latin typeface="나눔스퀘어 ExtraBold" panose="020B0600000101010101" pitchFamily="50" charset="-127"/>
                <a:ea typeface="나눔스퀘어 ExtraBold" panose="020B0600000101010101" pitchFamily="50" charset="-127"/>
              </a:rPr>
              <a:t>※</a:t>
            </a:r>
            <a:r>
              <a:rPr lang="ko-KR" altLang="en-US" sz="2800" dirty="0">
                <a:latin typeface="나눔스퀘어 ExtraBold" panose="020B0600000101010101" pitchFamily="50" charset="-127"/>
                <a:ea typeface="나눔스퀘어 ExtraBold" panose="020B0600000101010101" pitchFamily="50" charset="-127"/>
              </a:rPr>
              <a:t>일반편입생</a:t>
            </a:r>
            <a:r>
              <a:rPr lang="en-US" altLang="ko-KR" sz="2800" dirty="0">
                <a:latin typeface="나눔스퀘어 ExtraBold" panose="020B0600000101010101" pitchFamily="50" charset="-127"/>
                <a:ea typeface="나눔스퀘어 ExtraBold" panose="020B0600000101010101" pitchFamily="50" charset="-127"/>
              </a:rPr>
              <a:t> </a:t>
            </a:r>
            <a:r>
              <a:rPr lang="ko-KR" altLang="en-US" sz="2800" dirty="0">
                <a:latin typeface="나눔스퀘어 ExtraBold" panose="020B0600000101010101" pitchFamily="50" charset="-127"/>
                <a:ea typeface="나눔스퀘어 ExtraBold" panose="020B0600000101010101" pitchFamily="50" charset="-127"/>
              </a:rPr>
              <a:t>및</a:t>
            </a:r>
            <a:r>
              <a:rPr lang="en-US" altLang="ko-KR" sz="2800" dirty="0">
                <a:latin typeface="나눔스퀘어 ExtraBold" panose="020B0600000101010101" pitchFamily="50" charset="-127"/>
                <a:ea typeface="나눔스퀘어 ExtraBold" panose="020B0600000101010101" pitchFamily="50" charset="-127"/>
              </a:rPr>
              <a:t> </a:t>
            </a:r>
            <a:r>
              <a:rPr lang="ko-KR" altLang="en-US" sz="2800" dirty="0">
                <a:latin typeface="나눔스퀘어 ExtraBold" panose="020B0600000101010101" pitchFamily="50" charset="-127"/>
                <a:ea typeface="나눔스퀘어 ExtraBold" panose="020B0600000101010101" pitchFamily="50" charset="-127"/>
              </a:rPr>
              <a:t>학사편입생은 교양이수 의무 없음</a:t>
            </a:r>
          </a:p>
        </p:txBody>
      </p:sp>
    </p:spTree>
    <p:extLst>
      <p:ext uri="{BB962C8B-B14F-4D97-AF65-F5344CB8AC3E}">
        <p14:creationId xmlns:p14="http://schemas.microsoft.com/office/powerpoint/2010/main" val="430890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00F58-0ADF-FA4F-6CB6-6696B2B56F23}"/>
            </a:ext>
          </a:extLst>
        </p:cNvPr>
        <p:cNvGrpSpPr/>
        <p:nvPr/>
      </p:nvGrpSpPr>
      <p:grpSpPr>
        <a:xfrm>
          <a:off x="0" y="0"/>
          <a:ext cx="0" cy="0"/>
          <a:chOff x="0" y="0"/>
          <a:chExt cx="0" cy="0"/>
        </a:xfrm>
      </p:grpSpPr>
      <p:sp>
        <p:nvSpPr>
          <p:cNvPr id="9" name="순서도: 문서 8">
            <a:extLst>
              <a:ext uri="{FF2B5EF4-FFF2-40B4-BE49-F238E27FC236}">
                <a16:creationId xmlns:a16="http://schemas.microsoft.com/office/drawing/2014/main" id="{F869EA19-02AF-5703-7E36-DDA356541F8E}"/>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AE6E7131-FBED-0706-C27A-3C27948BA93C}"/>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87830B77-61F0-459F-AA55-B93A128093F4}"/>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53FF56C9-2549-7346-ED91-10A0712AD193}"/>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C6CF35EA-AD3C-8E04-8950-0645206CD26E}"/>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2767E740-5CE8-AEAC-CF35-4C378B6EBAB1}"/>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AB1BDEB9-1885-FCF9-1B7B-1FA4A2540E45}"/>
              </a:ext>
            </a:extLst>
          </p:cNvPr>
          <p:cNvSpPr txBox="1">
            <a:spLocks/>
          </p:cNvSpPr>
          <p:nvPr/>
        </p:nvSpPr>
        <p:spPr>
          <a:xfrm>
            <a:off x="1119196" y="291788"/>
            <a:ext cx="10497071"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2-1.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한눈에 알아보기</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성적</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endParaRPr lang="ko-KR" altLang="en-US" sz="4800" kern="0" spc="480" dirty="0">
              <a:solidFill>
                <a:schemeClr val="tx1"/>
              </a:solidFill>
              <a:latin typeface="여기어때 잘난체" panose="020B0600000101010101" pitchFamily="50" charset="-127"/>
              <a:ea typeface="여기어때 잘난체" panose="020B0600000101010101" pitchFamily="50" charset="-127"/>
            </a:endParaRPr>
          </a:p>
        </p:txBody>
      </p:sp>
      <p:pic>
        <p:nvPicPr>
          <p:cNvPr id="18" name="그림 17">
            <a:extLst>
              <a:ext uri="{FF2B5EF4-FFF2-40B4-BE49-F238E27FC236}">
                <a16:creationId xmlns:a16="http://schemas.microsoft.com/office/drawing/2014/main" id="{97A04FA1-EE1F-1241-6DDA-83B69D665B6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2" name="직사각형 31">
            <a:extLst>
              <a:ext uri="{FF2B5EF4-FFF2-40B4-BE49-F238E27FC236}">
                <a16:creationId xmlns:a16="http://schemas.microsoft.com/office/drawing/2014/main" id="{2126F5D8-901F-E7EC-90CA-A0C13D5FE957}"/>
              </a:ext>
            </a:extLst>
          </p:cNvPr>
          <p:cNvSpPr/>
          <p:nvPr/>
        </p:nvSpPr>
        <p:spPr>
          <a:xfrm>
            <a:off x="2693996" y="4556460"/>
            <a:ext cx="2599267" cy="2322503"/>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상대평가 유형 및 </a:t>
            </a:r>
            <a:br>
              <a:rPr lang="en-US" altLang="ko-KR" dirty="0">
                <a:latin typeface="나눔고딕 ExtraBold" panose="020D0904000000000000" pitchFamily="50" charset="-127"/>
                <a:ea typeface="나눔고딕 ExtraBold" panose="020D0904000000000000" pitchFamily="50" charset="-127"/>
              </a:rPr>
            </a:br>
            <a:r>
              <a:rPr lang="ko-KR" altLang="en-US" dirty="0">
                <a:latin typeface="나눔고딕 ExtraBold" panose="020D0904000000000000" pitchFamily="50" charset="-127"/>
                <a:ea typeface="나눔고딕 ExtraBold" panose="020D0904000000000000" pitchFamily="50" charset="-127"/>
              </a:rPr>
              <a:t>성적비율</a:t>
            </a:r>
            <a:endParaRPr lang="en-US" altLang="ko-KR" dirty="0">
              <a:latin typeface="나눔고딕 ExtraBold" panose="020D0904000000000000" pitchFamily="50" charset="-127"/>
              <a:ea typeface="나눔고딕 ExtraBold" panose="020D0904000000000000" pitchFamily="50" charset="-127"/>
            </a:endParaRPr>
          </a:p>
        </p:txBody>
      </p:sp>
      <p:sp>
        <p:nvSpPr>
          <p:cNvPr id="37" name="직사각형 36">
            <a:extLst>
              <a:ext uri="{FF2B5EF4-FFF2-40B4-BE49-F238E27FC236}">
                <a16:creationId xmlns:a16="http://schemas.microsoft.com/office/drawing/2014/main" id="{3AFE5C46-D2B8-D2BF-1F30-4A5B7EAA0E80}"/>
              </a:ext>
            </a:extLst>
          </p:cNvPr>
          <p:cNvSpPr/>
          <p:nvPr/>
        </p:nvSpPr>
        <p:spPr>
          <a:xfrm>
            <a:off x="5769599" y="4556460"/>
            <a:ext cx="2428804" cy="390362"/>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상대평가</a:t>
            </a:r>
            <a:endParaRPr lang="en-US" altLang="ko-KR" dirty="0">
              <a:latin typeface="나눔고딕 ExtraBold" panose="020D0904000000000000" pitchFamily="50" charset="-127"/>
              <a:ea typeface="나눔고딕 ExtraBold" panose="020D0904000000000000" pitchFamily="50" charset="-127"/>
            </a:endParaRPr>
          </a:p>
        </p:txBody>
      </p:sp>
      <p:sp>
        <p:nvSpPr>
          <p:cNvPr id="43" name="TextBox 42">
            <a:extLst>
              <a:ext uri="{FF2B5EF4-FFF2-40B4-BE49-F238E27FC236}">
                <a16:creationId xmlns:a16="http://schemas.microsoft.com/office/drawing/2014/main" id="{EA578FE5-FACD-8314-A31C-3E32FD16C352}"/>
              </a:ext>
            </a:extLst>
          </p:cNvPr>
          <p:cNvSpPr txBox="1"/>
          <p:nvPr/>
        </p:nvSpPr>
        <p:spPr>
          <a:xfrm>
            <a:off x="5928263" y="5063081"/>
            <a:ext cx="2111475" cy="523220"/>
          </a:xfrm>
          <a:prstGeom prst="rect">
            <a:avLst/>
          </a:prstGeom>
          <a:noFill/>
        </p:spPr>
        <p:txBody>
          <a:bodyPr wrap="none" rtlCol="0">
            <a:spAutoFit/>
          </a:bodyPr>
          <a:lstStyle/>
          <a:p>
            <a:pPr marL="342900" indent="-342900">
              <a:buAutoNum type="arabicPeriod"/>
            </a:pPr>
            <a:r>
              <a:rPr lang="en-US" altLang="ko-KR" sz="1400" dirty="0">
                <a:latin typeface="나눔고딕 ExtraBold" panose="020D0904000000000000" pitchFamily="50" charset="-127"/>
                <a:ea typeface="나눔고딕 ExtraBold" panose="020D0904000000000000" pitchFamily="50" charset="-127"/>
              </a:rPr>
              <a:t>A+  ~  A: 45%</a:t>
            </a:r>
            <a:r>
              <a:rPr lang="ko-KR" altLang="en-US" sz="1400" dirty="0">
                <a:latin typeface="나눔고딕 ExtraBold" panose="020D0904000000000000" pitchFamily="50" charset="-127"/>
                <a:ea typeface="나눔고딕 ExtraBold" panose="020D0904000000000000" pitchFamily="50" charset="-127"/>
              </a:rPr>
              <a:t>이하</a:t>
            </a:r>
            <a:endParaRPr lang="en-US" altLang="ko-KR" sz="1400" dirty="0">
              <a:latin typeface="나눔고딕 ExtraBold" panose="020D0904000000000000" pitchFamily="50" charset="-127"/>
              <a:ea typeface="나눔고딕 ExtraBold" panose="020D0904000000000000" pitchFamily="50" charset="-127"/>
            </a:endParaRPr>
          </a:p>
          <a:p>
            <a:pPr marL="342900" indent="-342900">
              <a:buFontTx/>
              <a:buAutoNum type="arabicPeriod"/>
            </a:pPr>
            <a:r>
              <a:rPr lang="en-US" altLang="ko-KR" sz="1400" dirty="0">
                <a:latin typeface="나눔고딕 ExtraBold" panose="020D0904000000000000" pitchFamily="50" charset="-127"/>
                <a:ea typeface="나눔고딕 ExtraBold" panose="020D0904000000000000" pitchFamily="50" charset="-127"/>
              </a:rPr>
              <a:t>B+</a:t>
            </a:r>
            <a:r>
              <a:rPr lang="ko-KR" altLang="en-US" sz="1400" dirty="0">
                <a:latin typeface="나눔고딕 ExtraBold" panose="020D0904000000000000" pitchFamily="50" charset="-127"/>
                <a:ea typeface="나눔고딕 ExtraBold" panose="020D0904000000000000" pitchFamily="50" charset="-127"/>
              </a:rPr>
              <a:t>이하  </a:t>
            </a:r>
            <a:r>
              <a:rPr lang="ko-KR" altLang="en-US" sz="500" dirty="0">
                <a:latin typeface="나눔고딕 ExtraBold" panose="020D0904000000000000" pitchFamily="50" charset="-127"/>
                <a:ea typeface="나눔고딕 ExtraBold" panose="020D0904000000000000" pitchFamily="50" charset="-127"/>
              </a:rPr>
              <a:t> </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자율적용</a:t>
            </a:r>
          </a:p>
        </p:txBody>
      </p:sp>
      <p:sp>
        <p:nvSpPr>
          <p:cNvPr id="49" name="직사각형 48">
            <a:extLst>
              <a:ext uri="{FF2B5EF4-FFF2-40B4-BE49-F238E27FC236}">
                <a16:creationId xmlns:a16="http://schemas.microsoft.com/office/drawing/2014/main" id="{AFA8A531-A781-14EC-6130-4E5CDC6C75D0}"/>
              </a:ext>
            </a:extLst>
          </p:cNvPr>
          <p:cNvSpPr/>
          <p:nvPr/>
        </p:nvSpPr>
        <p:spPr>
          <a:xfrm>
            <a:off x="8674739" y="4550776"/>
            <a:ext cx="5153556" cy="390362"/>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상대평가 예외</a:t>
            </a:r>
            <a:endParaRPr lang="en-US" altLang="ko-KR" dirty="0">
              <a:latin typeface="나눔고딕 ExtraBold" panose="020D0904000000000000" pitchFamily="50" charset="-127"/>
              <a:ea typeface="나눔고딕 ExtraBold" panose="020D0904000000000000" pitchFamily="50" charset="-127"/>
            </a:endParaRPr>
          </a:p>
        </p:txBody>
      </p:sp>
      <p:graphicFrame>
        <p:nvGraphicFramePr>
          <p:cNvPr id="54" name="표 53">
            <a:extLst>
              <a:ext uri="{FF2B5EF4-FFF2-40B4-BE49-F238E27FC236}">
                <a16:creationId xmlns:a16="http://schemas.microsoft.com/office/drawing/2014/main" id="{96492031-56BC-EB1D-6C6B-5536F2925CF6}"/>
              </a:ext>
            </a:extLst>
          </p:cNvPr>
          <p:cNvGraphicFramePr>
            <a:graphicFrameLocks noGrp="1"/>
          </p:cNvGraphicFramePr>
          <p:nvPr>
            <p:extLst/>
          </p:nvPr>
        </p:nvGraphicFramePr>
        <p:xfrm>
          <a:off x="2693996" y="2264033"/>
          <a:ext cx="12192000" cy="11887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41246050"/>
                    </a:ext>
                  </a:extLst>
                </a:gridCol>
                <a:gridCol w="1219200">
                  <a:extLst>
                    <a:ext uri="{9D8B030D-6E8A-4147-A177-3AD203B41FA5}">
                      <a16:colId xmlns:a16="http://schemas.microsoft.com/office/drawing/2014/main" val="2826380644"/>
                    </a:ext>
                  </a:extLst>
                </a:gridCol>
                <a:gridCol w="1219200">
                  <a:extLst>
                    <a:ext uri="{9D8B030D-6E8A-4147-A177-3AD203B41FA5}">
                      <a16:colId xmlns:a16="http://schemas.microsoft.com/office/drawing/2014/main" val="3720630117"/>
                    </a:ext>
                  </a:extLst>
                </a:gridCol>
                <a:gridCol w="1219200">
                  <a:extLst>
                    <a:ext uri="{9D8B030D-6E8A-4147-A177-3AD203B41FA5}">
                      <a16:colId xmlns:a16="http://schemas.microsoft.com/office/drawing/2014/main" val="2758777143"/>
                    </a:ext>
                  </a:extLst>
                </a:gridCol>
                <a:gridCol w="1219200">
                  <a:extLst>
                    <a:ext uri="{9D8B030D-6E8A-4147-A177-3AD203B41FA5}">
                      <a16:colId xmlns:a16="http://schemas.microsoft.com/office/drawing/2014/main" val="1762275187"/>
                    </a:ext>
                  </a:extLst>
                </a:gridCol>
                <a:gridCol w="1219200">
                  <a:extLst>
                    <a:ext uri="{9D8B030D-6E8A-4147-A177-3AD203B41FA5}">
                      <a16:colId xmlns:a16="http://schemas.microsoft.com/office/drawing/2014/main" val="3813249319"/>
                    </a:ext>
                  </a:extLst>
                </a:gridCol>
                <a:gridCol w="1219200">
                  <a:extLst>
                    <a:ext uri="{9D8B030D-6E8A-4147-A177-3AD203B41FA5}">
                      <a16:colId xmlns:a16="http://schemas.microsoft.com/office/drawing/2014/main" val="2264224832"/>
                    </a:ext>
                  </a:extLst>
                </a:gridCol>
                <a:gridCol w="1219200">
                  <a:extLst>
                    <a:ext uri="{9D8B030D-6E8A-4147-A177-3AD203B41FA5}">
                      <a16:colId xmlns:a16="http://schemas.microsoft.com/office/drawing/2014/main" val="3750939908"/>
                    </a:ext>
                  </a:extLst>
                </a:gridCol>
                <a:gridCol w="1219200">
                  <a:extLst>
                    <a:ext uri="{9D8B030D-6E8A-4147-A177-3AD203B41FA5}">
                      <a16:colId xmlns:a16="http://schemas.microsoft.com/office/drawing/2014/main" val="64714076"/>
                    </a:ext>
                  </a:extLst>
                </a:gridCol>
                <a:gridCol w="1219200">
                  <a:extLst>
                    <a:ext uri="{9D8B030D-6E8A-4147-A177-3AD203B41FA5}">
                      <a16:colId xmlns:a16="http://schemas.microsoft.com/office/drawing/2014/main" val="1865977076"/>
                    </a:ext>
                  </a:extLst>
                </a:gridCol>
              </a:tblGrid>
              <a:tr h="0">
                <a:tc>
                  <a:txBody>
                    <a:bodyPr/>
                    <a:lstStyle/>
                    <a:p>
                      <a:pPr algn="ctr" latinLnBrk="1"/>
                      <a:r>
                        <a:rPr lang="ko-KR" altLang="en-US" sz="2000" dirty="0">
                          <a:latin typeface="나눔고딕" panose="020D0604000000000000" pitchFamily="50" charset="-127"/>
                          <a:ea typeface="나눔고딕" panose="020D0604000000000000" pitchFamily="50" charset="-127"/>
                        </a:rPr>
                        <a:t>등급</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A+</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A</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B+</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B</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C+</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C</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D+</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D</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F</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4235843288"/>
                  </a:ext>
                </a:extLst>
              </a:tr>
              <a:tr h="370840">
                <a:tc>
                  <a:txBody>
                    <a:bodyPr/>
                    <a:lstStyle/>
                    <a:p>
                      <a:pPr algn="ctr" latinLnBrk="1"/>
                      <a:r>
                        <a:rPr lang="ko-KR" altLang="en-US" sz="2000" dirty="0">
                          <a:latin typeface="나눔고딕" panose="020D0604000000000000" pitchFamily="50" charset="-127"/>
                          <a:ea typeface="나눔고딕" panose="020D0604000000000000" pitchFamily="50" charset="-127"/>
                        </a:rPr>
                        <a:t>평점</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4.5</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3.5</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3</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2.5</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2</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1.5</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1</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0</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2686670"/>
                  </a:ext>
                </a:extLst>
              </a:tr>
              <a:tr h="370840">
                <a:tc>
                  <a:txBody>
                    <a:bodyPr/>
                    <a:lstStyle/>
                    <a:p>
                      <a:pPr algn="ctr" latinLnBrk="1"/>
                      <a:r>
                        <a:rPr lang="ko-KR" altLang="en-US" sz="2000" dirty="0">
                          <a:latin typeface="나눔고딕" panose="020D0604000000000000" pitchFamily="50" charset="-127"/>
                          <a:ea typeface="나눔고딕" panose="020D0604000000000000" pitchFamily="50" charset="-127"/>
                        </a:rPr>
                        <a:t>환산점수</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100</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94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89</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84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79</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74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69</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64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0</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7741082"/>
                  </a:ext>
                </a:extLst>
              </a:tr>
            </a:tbl>
          </a:graphicData>
        </a:graphic>
      </p:graphicFrame>
      <p:sp>
        <p:nvSpPr>
          <p:cNvPr id="56" name="TextBox 55">
            <a:extLst>
              <a:ext uri="{FF2B5EF4-FFF2-40B4-BE49-F238E27FC236}">
                <a16:creationId xmlns:a16="http://schemas.microsoft.com/office/drawing/2014/main" id="{2A5225AA-6E78-E1FA-D965-8446A73FB63B}"/>
              </a:ext>
            </a:extLst>
          </p:cNvPr>
          <p:cNvSpPr txBox="1"/>
          <p:nvPr/>
        </p:nvSpPr>
        <p:spPr>
          <a:xfrm>
            <a:off x="2566996" y="1810150"/>
            <a:ext cx="2190023" cy="369332"/>
          </a:xfrm>
          <a:prstGeom prst="rect">
            <a:avLst/>
          </a:prstGeom>
          <a:noFill/>
        </p:spPr>
        <p:txBody>
          <a:bodyPr wrap="none" rtlCol="0">
            <a:spAutoFit/>
          </a:bodyPr>
          <a:lstStyle/>
          <a:p>
            <a:r>
              <a:rPr lang="ko-KR" altLang="en-US" b="1" dirty="0">
                <a:latin typeface="나눔고딕" panose="020D0604000000000000" pitchFamily="50" charset="-127"/>
                <a:ea typeface="나눔고딕" panose="020D0604000000000000" pitchFamily="50" charset="-127"/>
              </a:rPr>
              <a:t>▶ 등급 및 환산점수</a:t>
            </a:r>
          </a:p>
        </p:txBody>
      </p:sp>
      <p:sp>
        <p:nvSpPr>
          <p:cNvPr id="58" name="TextBox 57">
            <a:extLst>
              <a:ext uri="{FF2B5EF4-FFF2-40B4-BE49-F238E27FC236}">
                <a16:creationId xmlns:a16="http://schemas.microsoft.com/office/drawing/2014/main" id="{6B42E567-83CB-39F1-3544-E0469B32C0B7}"/>
              </a:ext>
            </a:extLst>
          </p:cNvPr>
          <p:cNvSpPr txBox="1"/>
          <p:nvPr/>
        </p:nvSpPr>
        <p:spPr>
          <a:xfrm>
            <a:off x="2566996" y="4078670"/>
            <a:ext cx="1827744" cy="369332"/>
          </a:xfrm>
          <a:prstGeom prst="rect">
            <a:avLst/>
          </a:prstGeom>
          <a:noFill/>
        </p:spPr>
        <p:txBody>
          <a:bodyPr wrap="none" rtlCol="0">
            <a:spAutoFit/>
          </a:bodyPr>
          <a:lstStyle/>
          <a:p>
            <a:r>
              <a:rPr lang="ko-KR" altLang="en-US" b="1" dirty="0">
                <a:latin typeface="나눔고딕" panose="020D0604000000000000" pitchFamily="50" charset="-127"/>
                <a:ea typeface="나눔고딕" panose="020D0604000000000000" pitchFamily="50" charset="-127"/>
              </a:rPr>
              <a:t>▶ 성적관련 제도</a:t>
            </a:r>
          </a:p>
        </p:txBody>
      </p:sp>
      <p:sp>
        <p:nvSpPr>
          <p:cNvPr id="65" name="직사각형 64">
            <a:extLst>
              <a:ext uri="{FF2B5EF4-FFF2-40B4-BE49-F238E27FC236}">
                <a16:creationId xmlns:a16="http://schemas.microsoft.com/office/drawing/2014/main" id="{B466A126-DE3B-B746-D089-40C8B76832DA}"/>
              </a:ext>
            </a:extLst>
          </p:cNvPr>
          <p:cNvSpPr/>
          <p:nvPr/>
        </p:nvSpPr>
        <p:spPr>
          <a:xfrm>
            <a:off x="2693996" y="7100611"/>
            <a:ext cx="2599267" cy="102375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재수강 제도</a:t>
            </a:r>
            <a:endParaRPr lang="en-US" altLang="ko-KR" dirty="0">
              <a:latin typeface="나눔고딕 ExtraBold" panose="020D0904000000000000" pitchFamily="50" charset="-127"/>
              <a:ea typeface="나눔고딕 ExtraBold" panose="020D0904000000000000" pitchFamily="50" charset="-127"/>
            </a:endParaRPr>
          </a:p>
        </p:txBody>
      </p:sp>
      <p:sp>
        <p:nvSpPr>
          <p:cNvPr id="66" name="TextBox 65">
            <a:extLst>
              <a:ext uri="{FF2B5EF4-FFF2-40B4-BE49-F238E27FC236}">
                <a16:creationId xmlns:a16="http://schemas.microsoft.com/office/drawing/2014/main" id="{F5D53E6A-1764-B8D1-FB0F-A9282828751E}"/>
              </a:ext>
            </a:extLst>
          </p:cNvPr>
          <p:cNvSpPr txBox="1"/>
          <p:nvPr/>
        </p:nvSpPr>
        <p:spPr>
          <a:xfrm>
            <a:off x="5769599" y="7134832"/>
            <a:ext cx="3746538" cy="954107"/>
          </a:xfrm>
          <a:prstGeom prst="rect">
            <a:avLst/>
          </a:prstGeom>
          <a:noFill/>
        </p:spPr>
        <p:txBody>
          <a:bodyPr wrap="none" rtlCol="0">
            <a:spAutoFit/>
          </a:bodyPr>
          <a:lstStyle/>
          <a:p>
            <a:r>
              <a:rPr lang="en-US" altLang="ko-KR" sz="1400" dirty="0">
                <a:latin typeface="나눔고딕 ExtraBold" panose="020D0904000000000000" pitchFamily="50" charset="-127"/>
                <a:ea typeface="나눔고딕 ExtraBold" panose="020D0904000000000000" pitchFamily="50" charset="-127"/>
              </a:rPr>
              <a:t>- B+</a:t>
            </a:r>
            <a:r>
              <a:rPr lang="ko-KR" altLang="en-US" sz="1400" dirty="0">
                <a:latin typeface="나눔고딕 ExtraBold" panose="020D0904000000000000" pitchFamily="50" charset="-127"/>
                <a:ea typeface="나눔고딕 ExtraBold" panose="020D0904000000000000" pitchFamily="50" charset="-127"/>
              </a:rPr>
              <a:t>이하 취득 교과목 재수강 가능</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동일한 학수번호 교과목에 한하여 재수강 가능</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재수강 최대 성적제한</a:t>
            </a:r>
            <a:r>
              <a:rPr lang="en-US" altLang="ko-KR" sz="1400" dirty="0">
                <a:latin typeface="나눔고딕 ExtraBold" panose="020D0904000000000000" pitchFamily="50" charset="-127"/>
                <a:ea typeface="나눔고딕 ExtraBold" panose="020D0904000000000000" pitchFamily="50" charset="-127"/>
              </a:rPr>
              <a:t>: A</a:t>
            </a: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재수강 횟수제한</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err="1">
                <a:latin typeface="나눔고딕 ExtraBold" panose="020D0904000000000000" pitchFamily="50" charset="-127"/>
                <a:ea typeface="나눔고딕 ExtraBold" panose="020D0904000000000000" pitchFamily="50" charset="-127"/>
              </a:rPr>
              <a:t>제한없음</a:t>
            </a:r>
            <a:endParaRPr lang="en-US" altLang="ko-KR" sz="1400" dirty="0">
              <a:latin typeface="나눔고딕 ExtraBold" panose="020D0904000000000000" pitchFamily="50" charset="-127"/>
              <a:ea typeface="나눔고딕 ExtraBold" panose="020D0904000000000000" pitchFamily="50" charset="-127"/>
            </a:endParaRPr>
          </a:p>
        </p:txBody>
      </p:sp>
      <p:sp>
        <p:nvSpPr>
          <p:cNvPr id="70" name="직사각형 69">
            <a:extLst>
              <a:ext uri="{FF2B5EF4-FFF2-40B4-BE49-F238E27FC236}">
                <a16:creationId xmlns:a16="http://schemas.microsoft.com/office/drawing/2014/main" id="{46F5CC68-122E-DD57-A38F-CAEFE01B9D28}"/>
              </a:ext>
            </a:extLst>
          </p:cNvPr>
          <p:cNvSpPr/>
          <p:nvPr/>
        </p:nvSpPr>
        <p:spPr>
          <a:xfrm>
            <a:off x="2693996" y="8346018"/>
            <a:ext cx="2599267" cy="664813"/>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학사경고</a:t>
            </a:r>
            <a:endParaRPr lang="en-US" altLang="ko-KR" dirty="0">
              <a:latin typeface="나눔고딕 ExtraBold" panose="020D0904000000000000" pitchFamily="50" charset="-127"/>
              <a:ea typeface="나눔고딕 ExtraBold" panose="020D0904000000000000" pitchFamily="50" charset="-127"/>
            </a:endParaRPr>
          </a:p>
        </p:txBody>
      </p:sp>
      <p:sp>
        <p:nvSpPr>
          <p:cNvPr id="71" name="TextBox 70">
            <a:extLst>
              <a:ext uri="{FF2B5EF4-FFF2-40B4-BE49-F238E27FC236}">
                <a16:creationId xmlns:a16="http://schemas.microsoft.com/office/drawing/2014/main" id="{0C08595F-D3AF-48EF-4B30-18EA75A256D9}"/>
              </a:ext>
            </a:extLst>
          </p:cNvPr>
          <p:cNvSpPr txBox="1"/>
          <p:nvPr/>
        </p:nvSpPr>
        <p:spPr>
          <a:xfrm>
            <a:off x="5769599" y="8419728"/>
            <a:ext cx="4405373" cy="523220"/>
          </a:xfrm>
          <a:prstGeom prst="rect">
            <a:avLst/>
          </a:prstGeom>
          <a:noFill/>
        </p:spPr>
        <p:txBody>
          <a:bodyPr wrap="none" rtlCol="0">
            <a:spAutoFit/>
          </a:bodyPr>
          <a:lstStyle/>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해당 취득 학기의 평점평균이 </a:t>
            </a:r>
            <a:r>
              <a:rPr lang="en-US" altLang="ko-KR" sz="1400" dirty="0">
                <a:latin typeface="나눔고딕 ExtraBold" panose="020D0904000000000000" pitchFamily="50" charset="-127"/>
                <a:ea typeface="나눔고딕 ExtraBold" panose="020D0904000000000000" pitchFamily="50" charset="-127"/>
              </a:rPr>
              <a:t>1.6</a:t>
            </a:r>
            <a:r>
              <a:rPr lang="ko-KR" altLang="en-US" sz="1400" dirty="0">
                <a:latin typeface="나눔고딕 ExtraBold" panose="020D0904000000000000" pitchFamily="50" charset="-127"/>
                <a:ea typeface="나눔고딕 ExtraBold" panose="020D0904000000000000" pitchFamily="50" charset="-127"/>
              </a:rPr>
              <a:t>미만인 경우 학사경고</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연속 </a:t>
            </a:r>
            <a:r>
              <a:rPr lang="en-US" altLang="ko-KR" sz="1400" dirty="0">
                <a:latin typeface="나눔고딕 ExtraBold" panose="020D0904000000000000" pitchFamily="50" charset="-127"/>
                <a:ea typeface="나눔고딕 ExtraBold" panose="020D0904000000000000" pitchFamily="50" charset="-127"/>
              </a:rPr>
              <a:t>3</a:t>
            </a:r>
            <a:r>
              <a:rPr lang="ko-KR" altLang="en-US" sz="1400" dirty="0">
                <a:latin typeface="나눔고딕 ExtraBold" panose="020D0904000000000000" pitchFamily="50" charset="-127"/>
                <a:ea typeface="나눔고딕 ExtraBold" panose="020D0904000000000000" pitchFamily="50" charset="-127"/>
              </a:rPr>
              <a:t>회 학사경고 시 제적</a:t>
            </a:r>
            <a:endParaRPr lang="en-US" altLang="ko-KR" sz="1400" dirty="0">
              <a:latin typeface="나눔고딕 ExtraBold" panose="020D0904000000000000" pitchFamily="50" charset="-127"/>
              <a:ea typeface="나눔고딕 ExtraBold" panose="020D0904000000000000" pitchFamily="50" charset="-127"/>
            </a:endParaRPr>
          </a:p>
        </p:txBody>
      </p:sp>
      <p:sp>
        <p:nvSpPr>
          <p:cNvPr id="23" name="TextBox 22">
            <a:extLst>
              <a:ext uri="{FF2B5EF4-FFF2-40B4-BE49-F238E27FC236}">
                <a16:creationId xmlns:a16="http://schemas.microsoft.com/office/drawing/2014/main" id="{D096C6E5-0E04-9620-E583-807D49555889}"/>
              </a:ext>
            </a:extLst>
          </p:cNvPr>
          <p:cNvSpPr txBox="1"/>
          <p:nvPr/>
        </p:nvSpPr>
        <p:spPr>
          <a:xfrm>
            <a:off x="8674738" y="4995846"/>
            <a:ext cx="8231741" cy="2246769"/>
          </a:xfrm>
          <a:prstGeom prst="rect">
            <a:avLst/>
          </a:prstGeom>
          <a:noFill/>
        </p:spPr>
        <p:txBody>
          <a:bodyPr wrap="none" rtlCol="0">
            <a:spAutoFit/>
          </a:bodyPr>
          <a:lstStyle/>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상대평가 예외는 교과목 담당 교수 재량으로 등급을 평가함</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1. </a:t>
            </a:r>
            <a:r>
              <a:rPr lang="ko-KR" altLang="en-US" sz="1400" dirty="0">
                <a:latin typeface="나눔고딕 ExtraBold" panose="020D0904000000000000" pitchFamily="50" charset="-127"/>
                <a:ea typeface="나눔고딕 ExtraBold" panose="020D0904000000000000" pitchFamily="50" charset="-127"/>
              </a:rPr>
              <a:t>본 대학에서 등급을 부여하지 않는 교과목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 </a:t>
            </a:r>
            <a:r>
              <a:rPr lang="ko-KR" altLang="en-US" sz="1400" dirty="0">
                <a:latin typeface="나눔고딕 ExtraBold" panose="020D0904000000000000" pitchFamily="50" charset="-127"/>
                <a:ea typeface="나눔고딕 ExtraBold" panose="020D0904000000000000" pitchFamily="50" charset="-127"/>
              </a:rPr>
              <a:t>서울권역 </a:t>
            </a:r>
            <a:r>
              <a:rPr lang="en-US" altLang="ko-KR" sz="1400" dirty="0">
                <a:latin typeface="나눔고딕 ExtraBold" panose="020D0904000000000000" pitchFamily="50" charset="-127"/>
                <a:ea typeface="나눔고딕 ExtraBold" panose="020D0904000000000000" pitchFamily="50" charset="-127"/>
              </a:rPr>
              <a:t>e</a:t>
            </a:r>
            <a:r>
              <a:rPr lang="ko-KR" altLang="en-US" sz="1400" dirty="0">
                <a:latin typeface="나눔고딕 ExtraBold" panose="020D0904000000000000" pitchFamily="50" charset="-127"/>
                <a:ea typeface="나눔고딕 ExtraBold" panose="020D0904000000000000" pitchFamily="50" charset="-127"/>
              </a:rPr>
              <a:t>러닝</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 </a:t>
            </a:r>
            <a:r>
              <a:rPr lang="ko-KR" altLang="en-US" sz="1400" dirty="0">
                <a:latin typeface="나눔고딕 ExtraBold" panose="020D0904000000000000" pitchFamily="50" charset="-127"/>
                <a:ea typeface="나눔고딕 ExtraBold" panose="020D0904000000000000" pitchFamily="50" charset="-127"/>
              </a:rPr>
              <a:t>학교현장실습 등 총장이 인정한 교과목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2. P/F</a:t>
            </a:r>
            <a:r>
              <a:rPr lang="ko-KR" altLang="en-US" sz="1400" dirty="0">
                <a:latin typeface="나눔고딕 ExtraBold" panose="020D0904000000000000" pitchFamily="50" charset="-127"/>
                <a:ea typeface="나눔고딕 ExtraBold" panose="020D0904000000000000" pitchFamily="50" charset="-127"/>
              </a:rPr>
              <a:t>지정 교과목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 </a:t>
            </a:r>
            <a:r>
              <a:rPr lang="ko-KR" altLang="en-US" sz="1400" dirty="0">
                <a:latin typeface="나눔고딕 ExtraBold" panose="020D0904000000000000" pitchFamily="50" charset="-127"/>
                <a:ea typeface="나눔고딕 ExtraBold" panose="020D0904000000000000" pitchFamily="50" charset="-127"/>
              </a:rPr>
              <a:t>특수교과목</a:t>
            </a:r>
            <a:r>
              <a:rPr lang="en-US" altLang="ko-KR" sz="1400" dirty="0">
                <a:latin typeface="나눔고딕 ExtraBold" panose="020D0904000000000000" pitchFamily="50" charset="-127"/>
                <a:ea typeface="나눔고딕 ExtraBold" panose="020D0904000000000000" pitchFamily="50" charset="-127"/>
              </a:rPr>
              <a:t>(</a:t>
            </a:r>
            <a:r>
              <a:rPr lang="ko-KR" altLang="en-US" sz="1400" dirty="0" err="1">
                <a:latin typeface="나눔고딕 ExtraBold" panose="020D0904000000000000" pitchFamily="50" charset="-127"/>
                <a:ea typeface="나눔고딕 ExtraBold" panose="020D0904000000000000" pitchFamily="50" charset="-127"/>
              </a:rPr>
              <a:t>교양과인성</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교직윤리와인성</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미래교사와 의사소통 등</a:t>
            </a:r>
            <a:r>
              <a:rPr lang="en-US" altLang="ko-KR" sz="1400" dirty="0">
                <a:latin typeface="나눔고딕 ExtraBold" panose="020D0904000000000000" pitchFamily="50" charset="-127"/>
                <a:ea typeface="나눔고딕 ExtraBold" panose="020D0904000000000000" pitchFamily="50" charset="-127"/>
              </a:rPr>
              <a:t>)</a:t>
            </a:r>
          </a:p>
          <a:p>
            <a:r>
              <a:rPr lang="en-US" altLang="ko-KR" sz="1400" dirty="0">
                <a:latin typeface="나눔고딕 ExtraBold" panose="020D0904000000000000" pitchFamily="50" charset="-127"/>
                <a:ea typeface="나눔고딕 ExtraBold" panose="020D0904000000000000" pitchFamily="50" charset="-127"/>
              </a:rPr>
              <a:t>    - </a:t>
            </a:r>
            <a:r>
              <a:rPr lang="ko-KR" altLang="en-US" sz="1400" dirty="0">
                <a:latin typeface="나눔고딕 ExtraBold" panose="020D0904000000000000" pitchFamily="50" charset="-127"/>
                <a:ea typeface="나눔고딕 ExtraBold" panose="020D0904000000000000" pitchFamily="50" charset="-127"/>
              </a:rPr>
              <a:t>교육봉사 및 </a:t>
            </a:r>
            <a:r>
              <a:rPr lang="ko-KR" altLang="en-US" sz="1400" dirty="0" err="1">
                <a:latin typeface="나눔고딕 ExtraBold" panose="020D0904000000000000" pitchFamily="50" charset="-127"/>
                <a:ea typeface="나눔고딕 ExtraBold" panose="020D0904000000000000" pitchFamily="50" charset="-127"/>
              </a:rPr>
              <a:t>현장실습학기제</a:t>
            </a:r>
            <a:r>
              <a:rPr lang="ko-KR" altLang="en-US" sz="1400" dirty="0">
                <a:latin typeface="나눔고딕 ExtraBold" panose="020D0904000000000000" pitchFamily="50" charset="-127"/>
                <a:ea typeface="나눔고딕 ExtraBold" panose="020D0904000000000000" pitchFamily="50" charset="-127"/>
              </a:rPr>
              <a:t> 등 총장이 인정한 교과목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3. </a:t>
            </a:r>
            <a:r>
              <a:rPr lang="ko-KR" altLang="en-US" sz="1400" dirty="0">
                <a:latin typeface="나눔고딕 ExtraBold" panose="020D0904000000000000" pitchFamily="50" charset="-127"/>
                <a:ea typeface="나눔고딕 ExtraBold" panose="020D0904000000000000" pitchFamily="50" charset="-127"/>
              </a:rPr>
              <a:t>소수인원 수강강좌</a:t>
            </a:r>
            <a:r>
              <a:rPr lang="en-US" altLang="ko-KR" sz="1400" dirty="0">
                <a:latin typeface="나눔고딕 ExtraBold" panose="020D0904000000000000" pitchFamily="50" charset="-127"/>
                <a:ea typeface="나눔고딕 ExtraBold" panose="020D0904000000000000" pitchFamily="50" charset="-127"/>
              </a:rPr>
              <a:t>: 10</a:t>
            </a:r>
            <a:r>
              <a:rPr lang="ko-KR" altLang="en-US" sz="1400" dirty="0">
                <a:latin typeface="나눔고딕 ExtraBold" panose="020D0904000000000000" pitchFamily="50" charset="-127"/>
                <a:ea typeface="나눔고딕 ExtraBold" panose="020D0904000000000000" pitchFamily="50" charset="-127"/>
              </a:rPr>
              <a:t>명 미만 강좌</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다만</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동일 교 </a:t>
            </a:r>
            <a:r>
              <a:rPr lang="en-US" altLang="ko-KR" sz="1400" dirty="0">
                <a:latin typeface="나눔고딕 ExtraBold" panose="020D0904000000000000" pitchFamily="50" charset="-127"/>
                <a:ea typeface="나눔고딕 ExtraBold" panose="020D0904000000000000" pitchFamily="50" charset="-127"/>
              </a:rPr>
              <a:t>·</a:t>
            </a:r>
            <a:r>
              <a:rPr lang="ko-KR" altLang="en-US" sz="1400" dirty="0">
                <a:latin typeface="나눔고딕 ExtraBold" panose="020D0904000000000000" pitchFamily="50" charset="-127"/>
                <a:ea typeface="나눔고딕 ExtraBold" panose="020D0904000000000000" pitchFamily="50" charset="-127"/>
              </a:rPr>
              <a:t>강사가 담당하는 </a:t>
            </a:r>
            <a:r>
              <a:rPr lang="en-US" altLang="ko-KR" sz="1400" dirty="0">
                <a:latin typeface="나눔고딕 ExtraBold" panose="020D0904000000000000" pitchFamily="50" charset="-127"/>
                <a:ea typeface="나눔고딕 ExtraBold" panose="020D0904000000000000" pitchFamily="50" charset="-127"/>
              </a:rPr>
              <a:t>10</a:t>
            </a:r>
            <a:r>
              <a:rPr lang="ko-KR" altLang="en-US" sz="1400" dirty="0">
                <a:latin typeface="나눔고딕 ExtraBold" panose="020D0904000000000000" pitchFamily="50" charset="-127"/>
                <a:ea typeface="나눔고딕 ExtraBold" panose="020D0904000000000000" pitchFamily="50" charset="-127"/>
              </a:rPr>
              <a:t>명 미만의 분반이 발생 시 통합 인원에 따라 성적평가 유형 적용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4. </a:t>
            </a:r>
            <a:r>
              <a:rPr lang="ko-KR" altLang="en-US" sz="1400" dirty="0">
                <a:latin typeface="나눔고딕 ExtraBold" panose="020D0904000000000000" pitchFamily="50" charset="-127"/>
                <a:ea typeface="나눔고딕 ExtraBold" panose="020D0904000000000000" pitchFamily="50" charset="-127"/>
              </a:rPr>
              <a:t>교환학생 </a:t>
            </a:r>
            <a:r>
              <a:rPr lang="ko-KR" altLang="en-US" sz="1400" dirty="0" err="1">
                <a:latin typeface="나눔고딕 ExtraBold" panose="020D0904000000000000" pitchFamily="50" charset="-127"/>
                <a:ea typeface="나눔고딕 ExtraBold" panose="020D0904000000000000" pitchFamily="50" charset="-127"/>
              </a:rPr>
              <a:t>전용분반</a:t>
            </a:r>
            <a:r>
              <a:rPr lang="ko-KR" altLang="en-US" sz="1400" dirty="0">
                <a:latin typeface="나눔고딕 ExtraBold" panose="020D0904000000000000" pitchFamily="50" charset="-127"/>
                <a:ea typeface="나눔고딕 ExtraBold" panose="020D0904000000000000" pitchFamily="50" charset="-127"/>
              </a:rPr>
              <a:t> 교과목</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err="1">
                <a:latin typeface="나눔고딕 ExtraBold" panose="020D0904000000000000" pitchFamily="50" charset="-127"/>
                <a:ea typeface="나눔고딕 ExtraBold" panose="020D0904000000000000" pitchFamily="50" charset="-127"/>
              </a:rPr>
              <a:t>캡스톤디자인</a:t>
            </a:r>
            <a:r>
              <a:rPr lang="ko-KR" altLang="en-US" sz="1400" dirty="0">
                <a:latin typeface="나눔고딕 ExtraBold" panose="020D0904000000000000" pitchFamily="50" charset="-127"/>
                <a:ea typeface="나눔고딕 ExtraBold" panose="020D0904000000000000" pitchFamily="50" charset="-127"/>
              </a:rPr>
              <a:t> 교과목</a:t>
            </a:r>
            <a:endParaRPr lang="en-US" altLang="ko-KR" sz="1400" dirty="0">
              <a:latin typeface="나눔고딕 ExtraBold" panose="020D0904000000000000" pitchFamily="50" charset="-127"/>
              <a:ea typeface="나눔고딕 ExtraBold" panose="020D0904000000000000" pitchFamily="50" charset="-127"/>
            </a:endParaRPr>
          </a:p>
        </p:txBody>
      </p:sp>
    </p:spTree>
    <p:extLst>
      <p:ext uri="{BB962C8B-B14F-4D97-AF65-F5344CB8AC3E}">
        <p14:creationId xmlns:p14="http://schemas.microsoft.com/office/powerpoint/2010/main" val="1330007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E1EFB-1FF6-63A3-CB13-3B112C82B186}"/>
            </a:ext>
          </a:extLst>
        </p:cNvPr>
        <p:cNvGrpSpPr/>
        <p:nvPr/>
      </p:nvGrpSpPr>
      <p:grpSpPr>
        <a:xfrm>
          <a:off x="0" y="0"/>
          <a:ext cx="0" cy="0"/>
          <a:chOff x="0" y="0"/>
          <a:chExt cx="0" cy="0"/>
        </a:xfrm>
      </p:grpSpPr>
      <p:sp>
        <p:nvSpPr>
          <p:cNvPr id="9" name="순서도: 문서 8">
            <a:extLst>
              <a:ext uri="{FF2B5EF4-FFF2-40B4-BE49-F238E27FC236}">
                <a16:creationId xmlns:a16="http://schemas.microsoft.com/office/drawing/2014/main" id="{4E91016B-0BE3-0ED3-1682-7FF78B4E27AD}"/>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6A781355-5D2A-A2F1-6132-D67A8AB9190B}"/>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B9CDB744-B6FD-2CE5-084E-B3193CDF0433}"/>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60F8D8B4-30B6-AD6E-BCF1-8AB7B262C173}"/>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14E368BE-946D-A7FD-562C-CD82A6EDC484}"/>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C98A5D94-767A-4FEC-1B25-33E61F92351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1407A9A2-D7A6-8429-7B2B-A8F2E9457552}"/>
              </a:ext>
            </a:extLst>
          </p:cNvPr>
          <p:cNvSpPr txBox="1">
            <a:spLocks/>
          </p:cNvSpPr>
          <p:nvPr/>
        </p:nvSpPr>
        <p:spPr>
          <a:xfrm>
            <a:off x="1119195" y="291788"/>
            <a:ext cx="10270699"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2-2.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한눈에 알아보기</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이수구분</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endParaRPr lang="ko-KR" altLang="en-US" sz="4800" kern="0" spc="480" dirty="0">
              <a:solidFill>
                <a:schemeClr val="tx1"/>
              </a:solidFill>
              <a:latin typeface="여기어때 잘난체" panose="020B0600000101010101" pitchFamily="50" charset="-127"/>
              <a:ea typeface="여기어때 잘난체" panose="020B0600000101010101" pitchFamily="50" charset="-127"/>
            </a:endParaRPr>
          </a:p>
        </p:txBody>
      </p:sp>
      <p:pic>
        <p:nvPicPr>
          <p:cNvPr id="18" name="그림 17">
            <a:extLst>
              <a:ext uri="{FF2B5EF4-FFF2-40B4-BE49-F238E27FC236}">
                <a16:creationId xmlns:a16="http://schemas.microsoft.com/office/drawing/2014/main" id="{E921FAE0-1926-7A2C-E66C-C33D38C5150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2" name="직사각형 1">
            <a:extLst>
              <a:ext uri="{FF2B5EF4-FFF2-40B4-BE49-F238E27FC236}">
                <a16:creationId xmlns:a16="http://schemas.microsoft.com/office/drawing/2014/main" id="{7B5268A4-5B96-9259-85D3-A334BAA00A4A}"/>
              </a:ext>
            </a:extLst>
          </p:cNvPr>
          <p:cNvSpPr/>
          <p:nvPr/>
        </p:nvSpPr>
        <p:spPr>
          <a:xfrm>
            <a:off x="411443" y="2677131"/>
            <a:ext cx="17123021" cy="340983"/>
          </a:xfrm>
          <a:prstGeom prst="rect">
            <a:avLst/>
          </a:prstGeom>
          <a:solidFill>
            <a:schemeClr val="bg1"/>
          </a:solidFill>
          <a:ln>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▶이수구분</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교과목을 구분하는 속성</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867" b="1" dirty="0" err="1">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교필</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교선</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전심</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전선</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교직</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일선 등</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a:t>
            </a:r>
          </a:p>
        </p:txBody>
      </p:sp>
      <p:graphicFrame>
        <p:nvGraphicFramePr>
          <p:cNvPr id="3" name="표 2">
            <a:extLst>
              <a:ext uri="{FF2B5EF4-FFF2-40B4-BE49-F238E27FC236}">
                <a16:creationId xmlns:a16="http://schemas.microsoft.com/office/drawing/2014/main" id="{17E9D65D-98B4-5C66-71FA-0684D059C79E}"/>
              </a:ext>
            </a:extLst>
          </p:cNvPr>
          <p:cNvGraphicFramePr>
            <a:graphicFrameLocks noGrp="1"/>
          </p:cNvGraphicFramePr>
          <p:nvPr>
            <p:extLst/>
          </p:nvPr>
        </p:nvGraphicFramePr>
        <p:xfrm>
          <a:off x="411443" y="3266005"/>
          <a:ext cx="17123022" cy="2011680"/>
        </p:xfrm>
        <a:graphic>
          <a:graphicData uri="http://schemas.openxmlformats.org/drawingml/2006/table">
            <a:tbl>
              <a:tblPr firstRow="1" bandRow="1">
                <a:tableStyleId>{5940675A-B579-460E-94D1-54222C63F5DA}</a:tableStyleId>
              </a:tblPr>
              <a:tblGrid>
                <a:gridCol w="2446146">
                  <a:extLst>
                    <a:ext uri="{9D8B030D-6E8A-4147-A177-3AD203B41FA5}">
                      <a16:colId xmlns:a16="http://schemas.microsoft.com/office/drawing/2014/main" val="47213"/>
                    </a:ext>
                  </a:extLst>
                </a:gridCol>
                <a:gridCol w="2446146">
                  <a:extLst>
                    <a:ext uri="{9D8B030D-6E8A-4147-A177-3AD203B41FA5}">
                      <a16:colId xmlns:a16="http://schemas.microsoft.com/office/drawing/2014/main" val="3238220896"/>
                    </a:ext>
                  </a:extLst>
                </a:gridCol>
                <a:gridCol w="2446146">
                  <a:extLst>
                    <a:ext uri="{9D8B030D-6E8A-4147-A177-3AD203B41FA5}">
                      <a16:colId xmlns:a16="http://schemas.microsoft.com/office/drawing/2014/main" val="2581329960"/>
                    </a:ext>
                  </a:extLst>
                </a:gridCol>
                <a:gridCol w="2446146">
                  <a:extLst>
                    <a:ext uri="{9D8B030D-6E8A-4147-A177-3AD203B41FA5}">
                      <a16:colId xmlns:a16="http://schemas.microsoft.com/office/drawing/2014/main" val="1965925285"/>
                    </a:ext>
                  </a:extLst>
                </a:gridCol>
                <a:gridCol w="2446146">
                  <a:extLst>
                    <a:ext uri="{9D8B030D-6E8A-4147-A177-3AD203B41FA5}">
                      <a16:colId xmlns:a16="http://schemas.microsoft.com/office/drawing/2014/main" val="2177849825"/>
                    </a:ext>
                  </a:extLst>
                </a:gridCol>
                <a:gridCol w="2446146">
                  <a:extLst>
                    <a:ext uri="{9D8B030D-6E8A-4147-A177-3AD203B41FA5}">
                      <a16:colId xmlns:a16="http://schemas.microsoft.com/office/drawing/2014/main" val="207023795"/>
                    </a:ext>
                  </a:extLst>
                </a:gridCol>
                <a:gridCol w="2446146">
                  <a:extLst>
                    <a:ext uri="{9D8B030D-6E8A-4147-A177-3AD203B41FA5}">
                      <a16:colId xmlns:a16="http://schemas.microsoft.com/office/drawing/2014/main" val="341958941"/>
                    </a:ext>
                  </a:extLst>
                </a:gridCol>
              </a:tblGrid>
              <a:tr h="670560">
                <a:tc>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교양</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단일전공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(1</a:t>
                      </a:r>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다전공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(n</a:t>
                      </a:r>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연계전공</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융합전공</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부전공</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마이크로전공</a:t>
                      </a:r>
                      <a:endPar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algn="ctr" latinLnBrk="1"/>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(n</a:t>
                      </a:r>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마이크로전공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3839607514"/>
                  </a:ext>
                </a:extLst>
              </a:tr>
              <a:tr h="670560">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교양필수</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600" b="1" dirty="0" err="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교필</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전공심화</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(1</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전심</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전공심화</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(n</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전심</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연계전공선택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연선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융합전공선택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600" b="1" dirty="0" err="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융선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부전공선택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(1</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부선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err="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마이크로전공선택</a:t>
                      </a:r>
                      <a:br>
                        <a:rPr lang="en-US" altLang="ko-KR" sz="1600" b="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br>
                      <a:r>
                        <a:rPr lang="en-US" altLang="ko-KR" sz="1600" b="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(1MD</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517041"/>
                  </a:ext>
                </a:extLst>
              </a:tr>
              <a:tr h="670560">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err="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교양선택</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교선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(1</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(n</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609878"/>
                  </a:ext>
                </a:extLst>
              </a:tr>
            </a:tbl>
          </a:graphicData>
        </a:graphic>
      </p:graphicFrame>
      <p:sp>
        <p:nvSpPr>
          <p:cNvPr id="4" name="TextBox 3">
            <a:extLst>
              <a:ext uri="{FF2B5EF4-FFF2-40B4-BE49-F238E27FC236}">
                <a16:creationId xmlns:a16="http://schemas.microsoft.com/office/drawing/2014/main" id="{70BD3F6C-7A4F-2385-C4D4-0C4BB1E60F1F}"/>
              </a:ext>
            </a:extLst>
          </p:cNvPr>
          <p:cNvSpPr txBox="1"/>
          <p:nvPr/>
        </p:nvSpPr>
        <p:spPr>
          <a:xfrm>
            <a:off x="411443" y="5621037"/>
            <a:ext cx="11407618"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 교직</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solidFill>
                  <a:srgbClr val="4584BF"/>
                </a:solidFill>
                <a:latin typeface="나눔고딕 ExtraBold" panose="020D0904000000000000" pitchFamily="50" charset="-127"/>
                <a:ea typeface="나눔고딕 ExtraBold" panose="020D0904000000000000" pitchFamily="50" charset="-127"/>
              </a:rPr>
              <a:t>교직과정 이수예정자가 </a:t>
            </a:r>
            <a:r>
              <a:rPr lang="ko-KR" altLang="en-US" sz="1600" dirty="0">
                <a:latin typeface="나눔고딕 ExtraBold" panose="020D0904000000000000" pitchFamily="50" charset="-127"/>
                <a:ea typeface="나눔고딕 ExtraBold" panose="020D0904000000000000" pitchFamily="50" charset="-127"/>
              </a:rPr>
              <a:t>이수하는 교직교과목의 이수구분은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solidFill>
                  <a:srgbClr val="4584BF"/>
                </a:solidFill>
                <a:latin typeface="나눔고딕 ExtraBold" panose="020D0904000000000000" pitchFamily="50" charset="-127"/>
                <a:ea typeface="나눔고딕 ExtraBold" panose="020D0904000000000000" pitchFamily="50" charset="-127"/>
              </a:rPr>
              <a:t>교직</a:t>
            </a:r>
            <a:r>
              <a:rPr lang="ko-KR" altLang="en-US" sz="1600" dirty="0">
                <a:latin typeface="나눔고딕 ExtraBold" panose="020D0904000000000000" pitchFamily="50" charset="-127"/>
                <a:ea typeface="나눔고딕 ExtraBold" panose="020D0904000000000000" pitchFamily="50" charset="-127"/>
              </a:rPr>
              <a:t>“</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solidFill>
                  <a:srgbClr val="FF0000"/>
                </a:solidFill>
                <a:latin typeface="나눔고딕 ExtraBold" panose="020D0904000000000000" pitchFamily="50" charset="-127"/>
                <a:ea typeface="나눔고딕 ExtraBold" panose="020D0904000000000000" pitchFamily="50" charset="-127"/>
              </a:rPr>
              <a:t>교직과정 이수예정자가 아닌 경우</a:t>
            </a:r>
            <a:r>
              <a:rPr lang="ko-KR" altLang="en-US" sz="1600" dirty="0">
                <a:latin typeface="나눔고딕 ExtraBold" panose="020D0904000000000000" pitchFamily="50" charset="-127"/>
                <a:ea typeface="나눔고딕 ExtraBold" panose="020D0904000000000000" pitchFamily="50" charset="-127"/>
              </a:rPr>
              <a:t>는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solidFill>
                  <a:srgbClr val="FF0000"/>
                </a:solidFill>
                <a:latin typeface="나눔고딕 ExtraBold" panose="020D0904000000000000" pitchFamily="50" charset="-127"/>
                <a:ea typeface="나눔고딕 ExtraBold" panose="020D0904000000000000" pitchFamily="50" charset="-127"/>
              </a:rPr>
              <a:t>일선</a:t>
            </a:r>
            <a:r>
              <a:rPr lang="ko-KR" altLang="en-US" sz="1600" dirty="0">
                <a:latin typeface="나눔고딕 ExtraBold" panose="020D0904000000000000" pitchFamily="50" charset="-127"/>
                <a:ea typeface="나눔고딕 ExtraBold" panose="020D0904000000000000" pitchFamily="50" charset="-127"/>
              </a:rPr>
              <a:t>＂</a:t>
            </a:r>
          </a:p>
        </p:txBody>
      </p:sp>
      <p:sp>
        <p:nvSpPr>
          <p:cNvPr id="5" name="TextBox 4">
            <a:extLst>
              <a:ext uri="{FF2B5EF4-FFF2-40B4-BE49-F238E27FC236}">
                <a16:creationId xmlns:a16="http://schemas.microsoft.com/office/drawing/2014/main" id="{B381FD98-9F92-250B-CA85-3A35808216C1}"/>
              </a:ext>
            </a:extLst>
          </p:cNvPr>
          <p:cNvSpPr txBox="1"/>
          <p:nvPr/>
        </p:nvSpPr>
        <p:spPr>
          <a:xfrm>
            <a:off x="411443" y="6037477"/>
            <a:ext cx="11407618"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 일선</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일반선택으로 편성된 교과목</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타 학과의 전공교과목을 이수하는 경우 이수 구분은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일선</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타전공인정교과목은 전선</a:t>
            </a:r>
            <a:r>
              <a:rPr lang="en-US" altLang="ko-KR" sz="1600" dirty="0">
                <a:latin typeface="나눔고딕 ExtraBold" panose="020D0904000000000000" pitchFamily="50" charset="-127"/>
                <a:ea typeface="나눔고딕 ExtraBold" panose="020D0904000000000000" pitchFamily="50" charset="-127"/>
              </a:rPr>
              <a:t>)</a:t>
            </a:r>
            <a:endParaRPr lang="ko-KR" altLang="en-US" sz="1600" dirty="0">
              <a:latin typeface="나눔고딕 ExtraBold" panose="020D0904000000000000" pitchFamily="50" charset="-127"/>
              <a:ea typeface="나눔고딕 ExtraBold" panose="020D0904000000000000" pitchFamily="50" charset="-127"/>
            </a:endParaRPr>
          </a:p>
        </p:txBody>
      </p:sp>
      <p:sp>
        <p:nvSpPr>
          <p:cNvPr id="6" name="TextBox 5">
            <a:extLst>
              <a:ext uri="{FF2B5EF4-FFF2-40B4-BE49-F238E27FC236}">
                <a16:creationId xmlns:a16="http://schemas.microsoft.com/office/drawing/2014/main" id="{7532743E-C8F7-481F-D511-BF5B9B6F961B}"/>
              </a:ext>
            </a:extLst>
          </p:cNvPr>
          <p:cNvSpPr txBox="1"/>
          <p:nvPr/>
        </p:nvSpPr>
        <p:spPr>
          <a:xfrm>
            <a:off x="411443" y="6453917"/>
            <a:ext cx="16716624"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 이수구분 정정이 필요한 이유</a:t>
            </a:r>
            <a:r>
              <a:rPr lang="en-US" altLang="ko-KR" sz="1600" dirty="0">
                <a:latin typeface="나눔고딕 ExtraBold" panose="020D0904000000000000" pitchFamily="50" charset="-127"/>
                <a:ea typeface="나눔고딕 ExtraBold" panose="020D0904000000000000"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학과 통</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폐합</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전과</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다</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연계</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융합</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전공</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부전공</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교직이수 등 신청</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취소</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의 사유</a:t>
            </a:r>
            <a:r>
              <a:rPr lang="ko-KR" altLang="en-US" sz="1600" b="1" dirty="0">
                <a:latin typeface="나눔고딕 ExtraBold" panose="020D0904000000000000" pitchFamily="50" charset="-127"/>
                <a:ea typeface="나눔고딕 ExtraBold" panose="020D0904000000000000" pitchFamily="50" charset="-127"/>
                <a:cs typeface="함초롬돋움" panose="020B0604000101010101" pitchFamily="50" charset="-127"/>
              </a:rPr>
              <a:t>로 이미 이수한 교과목에 대하여 이수구분 정정 사유가 발생함</a:t>
            </a:r>
            <a:r>
              <a:rPr lang="en-US" altLang="ko-KR" sz="1600" b="1" dirty="0">
                <a:latin typeface="나눔고딕 ExtraBold" panose="020D0904000000000000" pitchFamily="50" charset="-127"/>
                <a:ea typeface="나눔고딕 ExtraBold" panose="020D0904000000000000" pitchFamily="50" charset="-127"/>
                <a:cs typeface="함초롬돋움" panose="020B0604000101010101" pitchFamily="50" charset="-127"/>
              </a:rPr>
              <a:t>.</a:t>
            </a:r>
          </a:p>
        </p:txBody>
      </p:sp>
      <p:sp>
        <p:nvSpPr>
          <p:cNvPr id="7" name="TextBox 6">
            <a:extLst>
              <a:ext uri="{FF2B5EF4-FFF2-40B4-BE49-F238E27FC236}">
                <a16:creationId xmlns:a16="http://schemas.microsoft.com/office/drawing/2014/main" id="{0AA63842-4635-7C2E-DD95-B09741F1C2EE}"/>
              </a:ext>
            </a:extLst>
          </p:cNvPr>
          <p:cNvSpPr txBox="1"/>
          <p:nvPr/>
        </p:nvSpPr>
        <p:spPr>
          <a:xfrm>
            <a:off x="411443" y="6870356"/>
            <a:ext cx="11407618"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이수구분 정정 방법</a:t>
            </a:r>
            <a:r>
              <a:rPr lang="en-US" altLang="ko-KR" sz="1600" b="1" dirty="0">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통합정보시스템</a:t>
            </a:r>
            <a:r>
              <a:rPr lang="ko-KR" altLang="en-US" sz="1600" b="1" dirty="0">
                <a:solidFill>
                  <a:srgbClr val="C00000"/>
                </a:solidFill>
                <a:latin typeface="나눔고딕 ExtraBold" panose="020D0904000000000000" pitchFamily="50" charset="-127"/>
                <a:ea typeface="나눔고딕 ExtraBold" panose="020D0904000000000000" pitchFamily="50" charset="-127"/>
              </a:rPr>
              <a:t> </a:t>
            </a:r>
            <a:r>
              <a:rPr lang="ko-KR" altLang="en-US" sz="1600" dirty="0">
                <a:solidFill>
                  <a:srgbClr val="C00000"/>
                </a:solidFill>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학생기본</a:t>
            </a:r>
            <a:r>
              <a:rPr lang="ko-KR" altLang="en-US" sz="1600" b="1" dirty="0">
                <a:solidFill>
                  <a:srgbClr val="C00000"/>
                </a:solidFill>
                <a:latin typeface="나눔고딕 ExtraBold" panose="020D0904000000000000" pitchFamily="50" charset="-127"/>
                <a:ea typeface="나눔고딕 ExtraBold" panose="020D0904000000000000" pitchFamily="50" charset="-127"/>
              </a:rPr>
              <a:t> </a:t>
            </a:r>
            <a:r>
              <a:rPr lang="ko-KR" altLang="en-US" sz="1600" dirty="0">
                <a:solidFill>
                  <a:srgbClr val="C00000"/>
                </a:solidFill>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성적정보</a:t>
            </a:r>
            <a:r>
              <a:rPr lang="ko-KR" altLang="en-US" sz="1600" b="1" dirty="0">
                <a:solidFill>
                  <a:srgbClr val="C00000"/>
                </a:solidFill>
                <a:latin typeface="나눔고딕 ExtraBold" panose="020D0904000000000000" pitchFamily="50" charset="-127"/>
                <a:ea typeface="나눔고딕 ExtraBold" panose="020D0904000000000000" pitchFamily="50" charset="-127"/>
              </a:rPr>
              <a:t> </a:t>
            </a:r>
            <a:r>
              <a:rPr lang="ko-KR" altLang="en-US" sz="1600" dirty="0">
                <a:solidFill>
                  <a:srgbClr val="C00000"/>
                </a:solidFill>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이수구분정정신청</a:t>
            </a:r>
            <a:endParaRPr lang="en-US" altLang="ko-KR" sz="1600" b="1" dirty="0">
              <a:latin typeface="나눔고딕 ExtraBold" panose="020D0904000000000000" pitchFamily="50" charset="-127"/>
              <a:ea typeface="나눔고딕 ExtraBold" panose="020D0904000000000000" pitchFamily="50" charset="-127"/>
            </a:endParaRPr>
          </a:p>
        </p:txBody>
      </p:sp>
    </p:spTree>
    <p:extLst>
      <p:ext uri="{BB962C8B-B14F-4D97-AF65-F5344CB8AC3E}">
        <p14:creationId xmlns:p14="http://schemas.microsoft.com/office/powerpoint/2010/main" val="422676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순서도: 문서 8">
            <a:extLst>
              <a:ext uri="{FF2B5EF4-FFF2-40B4-BE49-F238E27FC236}">
                <a16:creationId xmlns:a16="http://schemas.microsoft.com/office/drawing/2014/main" id="{389E9441-4C64-4726-AD96-0A98D433554F}"/>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1F8153C0-FAE3-48E1-A8FC-5429FADC25EC}"/>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C8188EA9-BD91-40CA-A201-BC060A9F7018}"/>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463DC1C2-0C95-4DD4-BEE6-B396B33F52A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583D8384-7D94-476D-A3EC-0DCD6AA55A01}"/>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155BB0FC-B965-4CE6-919A-CFECF142BB42}"/>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5F6C3E4E-E2AE-46BE-BB72-E1F9DBED29DB}"/>
              </a:ext>
            </a:extLst>
          </p:cNvPr>
          <p:cNvSpPr txBox="1">
            <a:spLocks/>
          </p:cNvSpPr>
          <p:nvPr/>
        </p:nvSpPr>
        <p:spPr>
          <a:xfrm>
            <a:off x="1119196" y="291788"/>
            <a:ext cx="10418605"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3-1.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한눈에 알아보기</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교육과정</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endParaRPr lang="ko-KR" altLang="en-US" sz="4800" kern="0" spc="480" dirty="0">
              <a:solidFill>
                <a:schemeClr val="tx1"/>
              </a:solidFill>
              <a:latin typeface="여기어때 잘난체" panose="020B0600000101010101" pitchFamily="50" charset="-127"/>
              <a:ea typeface="여기어때 잘난체" panose="020B0600000101010101" pitchFamily="50" charset="-127"/>
            </a:endParaRPr>
          </a:p>
        </p:txBody>
      </p:sp>
      <p:pic>
        <p:nvPicPr>
          <p:cNvPr id="18" name="그림 17">
            <a:extLst>
              <a:ext uri="{FF2B5EF4-FFF2-40B4-BE49-F238E27FC236}">
                <a16:creationId xmlns:a16="http://schemas.microsoft.com/office/drawing/2014/main" id="{A50B4F4C-260E-48EC-B045-1ACD81F211C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29" name="TextBox 28">
            <a:extLst>
              <a:ext uri="{FF2B5EF4-FFF2-40B4-BE49-F238E27FC236}">
                <a16:creationId xmlns:a16="http://schemas.microsoft.com/office/drawing/2014/main" id="{65B413DB-8E9F-430A-96EF-ACA3DBBD5AAC}"/>
              </a:ext>
            </a:extLst>
          </p:cNvPr>
          <p:cNvSpPr txBox="1"/>
          <p:nvPr/>
        </p:nvSpPr>
        <p:spPr>
          <a:xfrm>
            <a:off x="389595" y="1972635"/>
            <a:ext cx="13095252" cy="3539430"/>
          </a:xfrm>
          <a:prstGeom prst="rect">
            <a:avLst/>
          </a:prstGeom>
          <a:noFill/>
        </p:spPr>
        <p:txBody>
          <a:bodyPr wrap="none" rtlCol="0">
            <a:spAutoFit/>
          </a:bodyPr>
          <a:lstStyle/>
          <a:p>
            <a:r>
              <a:rPr lang="en-US" altLang="ko-KR" sz="2400" dirty="0">
                <a:latin typeface="나눔스퀘어 ExtraBold" panose="020B0600000101010101" pitchFamily="50" charset="-127"/>
                <a:ea typeface="나눔스퀘어 ExtraBold" panose="020B0600000101010101" pitchFamily="50" charset="-127"/>
              </a:rPr>
              <a:t>1. </a:t>
            </a:r>
            <a:r>
              <a:rPr lang="ko-KR" altLang="en-US" sz="2400" dirty="0">
                <a:latin typeface="나눔스퀘어 ExtraBold" panose="020B0600000101010101" pitchFamily="50" charset="-127"/>
                <a:ea typeface="나눔스퀘어 ExtraBold" panose="020B0600000101010101" pitchFamily="50" charset="-127"/>
              </a:rPr>
              <a:t>편입생</a:t>
            </a:r>
            <a:r>
              <a:rPr lang="en-US" altLang="ko-KR" sz="2400" dirty="0">
                <a:latin typeface="나눔스퀘어 ExtraBold" panose="020B0600000101010101" pitchFamily="50" charset="-127"/>
                <a:ea typeface="나눔스퀘어 ExtraBold" panose="020B0600000101010101" pitchFamily="50" charset="-127"/>
              </a:rPr>
              <a:t> </a:t>
            </a:r>
            <a:r>
              <a:rPr lang="ko-KR" altLang="en-US" sz="2400" dirty="0">
                <a:latin typeface="나눔스퀘어 ExtraBold" panose="020B0600000101010101" pitchFamily="50" charset="-127"/>
                <a:ea typeface="나눔스퀘어 ExtraBold" panose="020B0600000101010101" pitchFamily="50" charset="-127"/>
              </a:rPr>
              <a:t>교육과정 이수</a:t>
            </a:r>
            <a:r>
              <a:rPr lang="en-US" altLang="ko-KR" sz="2400" dirty="0">
                <a:latin typeface="나눔스퀘어 ExtraBold" panose="020B0600000101010101" pitchFamily="50" charset="-127"/>
                <a:ea typeface="나눔스퀘어 ExtraBold" panose="020B0600000101010101" pitchFamily="50" charset="-127"/>
              </a:rPr>
              <a:t>(</a:t>
            </a:r>
            <a:r>
              <a:rPr lang="ko-KR" altLang="en-US" sz="2400" dirty="0">
                <a:latin typeface="나눔스퀘어 ExtraBold" panose="020B0600000101010101" pitchFamily="50" charset="-127"/>
                <a:ea typeface="나눔스퀘어 ExtraBold" panose="020B0600000101010101" pitchFamily="50" charset="-127"/>
              </a:rPr>
              <a:t>서울</a:t>
            </a:r>
            <a:r>
              <a:rPr lang="en-US" altLang="ko-KR" sz="2400" dirty="0">
                <a:latin typeface="나눔스퀘어 ExtraBold" panose="020B0600000101010101" pitchFamily="50" charset="-127"/>
                <a:ea typeface="나눔스퀘어 ExtraBold" panose="020B0600000101010101" pitchFamily="50" charset="-127"/>
              </a:rPr>
              <a:t>, </a:t>
            </a:r>
            <a:r>
              <a:rPr lang="ko-KR" altLang="en-US" sz="2400" dirty="0">
                <a:latin typeface="나눔스퀘어 ExtraBold" panose="020B0600000101010101" pitchFamily="50" charset="-127"/>
                <a:ea typeface="나눔스퀘어 ExtraBold" panose="020B0600000101010101" pitchFamily="50" charset="-127"/>
              </a:rPr>
              <a:t>천안 공통</a:t>
            </a:r>
            <a:r>
              <a:rPr lang="en-US" altLang="ko-KR" sz="2400" dirty="0">
                <a:latin typeface="나눔스퀘어 ExtraBold" panose="020B0600000101010101" pitchFamily="50" charset="-127"/>
                <a:ea typeface="나눔스퀘어 ExtraBold" panose="020B0600000101010101" pitchFamily="50" charset="-127"/>
              </a:rPr>
              <a:t>)</a:t>
            </a:r>
          </a:p>
          <a:p>
            <a:r>
              <a:rPr lang="en-US" altLang="ko-KR" sz="2000" dirty="0">
                <a:latin typeface="나눔스퀘어" panose="020B0600000101010101" pitchFamily="50" charset="-127"/>
                <a:ea typeface="나눔스퀘어" panose="020B0600000101010101" pitchFamily="50" charset="-127"/>
              </a:rPr>
              <a:t>   </a:t>
            </a:r>
          </a:p>
          <a:p>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가</a:t>
            </a:r>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교양 교육과정</a:t>
            </a:r>
            <a:r>
              <a:rPr lang="en-US" altLang="ko-KR" sz="2000" dirty="0">
                <a:latin typeface="나눔스퀘어" panose="020B0600000101010101" pitchFamily="50" charset="-127"/>
                <a:ea typeface="나눔스퀘어" panose="020B0600000101010101" pitchFamily="50" charset="-127"/>
              </a:rPr>
              <a:t>:</a:t>
            </a:r>
            <a:r>
              <a:rPr lang="ko-KR" altLang="en-US" sz="2000" dirty="0">
                <a:latin typeface="나눔스퀘어" panose="020B0600000101010101" pitchFamily="50" charset="-127"/>
                <a:ea typeface="나눔스퀘어" panose="020B0600000101010101" pitchFamily="50" charset="-127"/>
              </a:rPr>
              <a:t> 이수 의무 없음</a:t>
            </a:r>
            <a:endParaRPr lang="en-US" altLang="ko-KR" sz="2000" dirty="0">
              <a:latin typeface="나눔스퀘어" panose="020B0600000101010101" pitchFamily="50" charset="-127"/>
              <a:ea typeface="나눔스퀘어" panose="020B0600000101010101" pitchFamily="50" charset="-127"/>
            </a:endParaRPr>
          </a:p>
          <a:p>
            <a:endParaRPr lang="en-US" altLang="ko-KR" sz="2000" dirty="0">
              <a:latin typeface="나눔스퀘어" panose="020B0600000101010101" pitchFamily="50" charset="-127"/>
              <a:ea typeface="나눔스퀘어" panose="020B0600000101010101" pitchFamily="50" charset="-127"/>
            </a:endParaRPr>
          </a:p>
          <a:p>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나</a:t>
            </a:r>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전공 교육과정</a:t>
            </a:r>
            <a:r>
              <a:rPr lang="en-US" altLang="ko-KR" sz="2000" dirty="0">
                <a:latin typeface="나눔스퀘어" panose="020B0600000101010101" pitchFamily="50" charset="-127"/>
                <a:ea typeface="나눔스퀘어" panose="020B0600000101010101" pitchFamily="50" charset="-127"/>
              </a:rPr>
              <a:t>: </a:t>
            </a:r>
            <a:r>
              <a:rPr lang="ko-KR" altLang="en-US" sz="2000" b="1" dirty="0">
                <a:latin typeface="나눔스퀘어" panose="020B0600000101010101" pitchFamily="50" charset="-127"/>
                <a:ea typeface="나눔스퀘어" panose="020B0600000101010101" pitchFamily="50" charset="-127"/>
              </a:rPr>
              <a:t>전공</a:t>
            </a:r>
            <a:r>
              <a:rPr lang="en-US" altLang="ko-KR" sz="2000" b="1" dirty="0">
                <a:latin typeface="나눔스퀘어" panose="020B0600000101010101" pitchFamily="50" charset="-127"/>
                <a:ea typeface="나눔스퀘어" panose="020B0600000101010101" pitchFamily="50" charset="-127"/>
              </a:rPr>
              <a:t>(</a:t>
            </a:r>
            <a:r>
              <a:rPr lang="ko-KR" altLang="en-US" sz="2000" b="1" dirty="0">
                <a:latin typeface="나눔스퀘어" panose="020B0600000101010101" pitchFamily="50" charset="-127"/>
                <a:ea typeface="나눔스퀘어" panose="020B0600000101010101" pitchFamily="50" charset="-127"/>
              </a:rPr>
              <a:t>심화</a:t>
            </a:r>
            <a:r>
              <a:rPr lang="en-US" altLang="ko-KR" sz="2000" b="1" dirty="0">
                <a:latin typeface="나눔스퀘어" panose="020B0600000101010101" pitchFamily="50" charset="-127"/>
                <a:ea typeface="나눔스퀘어" panose="020B0600000101010101" pitchFamily="50" charset="-127"/>
              </a:rPr>
              <a:t>,</a:t>
            </a:r>
            <a:r>
              <a:rPr lang="ko-KR" altLang="en-US" sz="2000" b="1" dirty="0">
                <a:latin typeface="나눔스퀘어" panose="020B0600000101010101" pitchFamily="50" charset="-127"/>
                <a:ea typeface="나눔스퀘어" panose="020B0600000101010101" pitchFamily="50" charset="-127"/>
              </a:rPr>
              <a:t>선택</a:t>
            </a:r>
            <a:r>
              <a:rPr lang="en-US" altLang="ko-KR" sz="2000" b="1" dirty="0">
                <a:latin typeface="나눔스퀘어" panose="020B0600000101010101" pitchFamily="50" charset="-127"/>
                <a:ea typeface="나눔스퀘어" panose="020B0600000101010101" pitchFamily="50" charset="-127"/>
              </a:rPr>
              <a:t>)</a:t>
            </a:r>
            <a:r>
              <a:rPr lang="ko-KR" altLang="en-US" sz="2000" b="1" dirty="0">
                <a:latin typeface="나눔스퀘어" panose="020B0600000101010101" pitchFamily="50" charset="-127"/>
                <a:ea typeface="나눔스퀘어" panose="020B0600000101010101" pitchFamily="50" charset="-127"/>
              </a:rPr>
              <a:t>학점으로 </a:t>
            </a:r>
            <a:r>
              <a:rPr lang="en-US" altLang="ko-KR" sz="2000" b="1" dirty="0">
                <a:latin typeface="나눔스퀘어" panose="020B0600000101010101" pitchFamily="50" charset="-127"/>
                <a:ea typeface="나눔스퀘어" panose="020B0600000101010101" pitchFamily="50" charset="-127"/>
              </a:rPr>
              <a:t>75</a:t>
            </a:r>
            <a:r>
              <a:rPr lang="ko-KR" altLang="en-US" sz="2000" b="1" dirty="0">
                <a:latin typeface="나눔스퀘어" panose="020B0600000101010101" pitchFamily="50" charset="-127"/>
                <a:ea typeface="나눔스퀘어" panose="020B0600000101010101" pitchFamily="50" charset="-127"/>
              </a:rPr>
              <a:t>학점 이상 이수</a:t>
            </a:r>
            <a:endParaRPr lang="en-US" altLang="ko-KR" sz="2000" b="1" dirty="0">
              <a:latin typeface="나눔스퀘어" panose="020B0600000101010101" pitchFamily="50" charset="-127"/>
              <a:ea typeface="나눔스퀘어" panose="020B0600000101010101" pitchFamily="50" charset="-127"/>
            </a:endParaRPr>
          </a:p>
          <a:p>
            <a:endParaRPr lang="en-US" altLang="ko-KR" sz="2000" dirty="0">
              <a:latin typeface="나눔스퀘어" panose="020B0600000101010101" pitchFamily="50" charset="-127"/>
              <a:ea typeface="나눔스퀘어" panose="020B0600000101010101" pitchFamily="50" charset="-127"/>
            </a:endParaRPr>
          </a:p>
          <a:p>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다</a:t>
            </a:r>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단</a:t>
            </a:r>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천안캠퍼스의 경영공학과를 제외한 공과대학생과 간호학과학생의 교육과정 이수는 해당 기준과 다르니 </a:t>
            </a:r>
            <a:endParaRPr lang="en-US" altLang="ko-KR" sz="2000" dirty="0">
              <a:latin typeface="나눔스퀘어" panose="020B0600000101010101" pitchFamily="50" charset="-127"/>
              <a:ea typeface="나눔스퀘어" panose="020B0600000101010101" pitchFamily="50" charset="-127"/>
            </a:endParaRPr>
          </a:p>
          <a:p>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천안캠퍼스 </a:t>
            </a:r>
            <a:r>
              <a:rPr lang="ko-KR" altLang="en-US" sz="2000" dirty="0" err="1">
                <a:latin typeface="나눔스퀘어" panose="020B0600000101010101" pitchFamily="50" charset="-127"/>
                <a:ea typeface="나눔스퀘어" panose="020B0600000101010101" pitchFamily="50" charset="-127"/>
              </a:rPr>
              <a:t>교무팀</a:t>
            </a:r>
            <a:r>
              <a:rPr lang="ko-KR" altLang="en-US" sz="2000" dirty="0">
                <a:latin typeface="나눔스퀘어" panose="020B0600000101010101" pitchFamily="50" charset="-127"/>
                <a:ea typeface="나눔스퀘어" panose="020B0600000101010101" pitchFamily="50" charset="-127"/>
              </a:rPr>
              <a:t> 별도 안내를 참고하여 주시기 바랍니다</a:t>
            </a:r>
            <a:r>
              <a:rPr lang="en-US" altLang="ko-KR" sz="2000" dirty="0">
                <a:latin typeface="나눔스퀘어" panose="020B0600000101010101" pitchFamily="50" charset="-127"/>
                <a:ea typeface="나눔스퀘어" panose="020B0600000101010101" pitchFamily="50" charset="-127"/>
              </a:rPr>
              <a:t>. </a:t>
            </a:r>
          </a:p>
          <a:p>
            <a:r>
              <a:rPr lang="en-US" altLang="ko-KR" sz="2000" dirty="0">
                <a:latin typeface="나눔스퀘어" panose="020B0600000101010101" pitchFamily="50" charset="-127"/>
                <a:ea typeface="나눔스퀘어" panose="020B0600000101010101" pitchFamily="50" charset="-127"/>
              </a:rPr>
              <a:t>  </a:t>
            </a:r>
          </a:p>
          <a:p>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라</a:t>
            </a:r>
            <a:r>
              <a:rPr lang="en-US" altLang="ko-KR" sz="2000" dirty="0">
                <a:latin typeface="나눔스퀘어" panose="020B0600000101010101" pitchFamily="50" charset="-127"/>
                <a:ea typeface="나눔스퀘어" panose="020B0600000101010101" pitchFamily="50" charset="-127"/>
              </a:rPr>
              <a:t>. </a:t>
            </a:r>
            <a:r>
              <a:rPr lang="ko-KR" altLang="en-US" sz="2000" dirty="0">
                <a:latin typeface="나눔스퀘어" panose="020B0600000101010101" pitchFamily="50" charset="-127"/>
                <a:ea typeface="나눔스퀘어" panose="020B0600000101010101" pitchFamily="50" charset="-127"/>
              </a:rPr>
              <a:t>사범대 및 교직과정 이수자의 경우 교직 교육과정 이수 관련 학과사무실에 별도 문의하시기 바랍니다</a:t>
            </a:r>
            <a:r>
              <a:rPr lang="en-US" altLang="ko-KR" sz="2000" dirty="0">
                <a:latin typeface="나눔스퀘어" panose="020B0600000101010101" pitchFamily="50" charset="-127"/>
                <a:ea typeface="나눔스퀘어" panose="020B0600000101010101" pitchFamily="50" charset="-127"/>
              </a:rPr>
              <a:t>.</a:t>
            </a:r>
          </a:p>
          <a:p>
            <a:endParaRPr lang="en-US" altLang="ko-KR" sz="2000" dirty="0">
              <a:latin typeface="나눔스퀘어" panose="020B0600000101010101" pitchFamily="50" charset="-127"/>
              <a:ea typeface="나눔스퀘어" panose="020B0600000101010101" pitchFamily="50" charset="-127"/>
            </a:endParaRPr>
          </a:p>
        </p:txBody>
      </p:sp>
      <p:sp>
        <p:nvSpPr>
          <p:cNvPr id="37" name="TextBox 36">
            <a:extLst>
              <a:ext uri="{FF2B5EF4-FFF2-40B4-BE49-F238E27FC236}">
                <a16:creationId xmlns:a16="http://schemas.microsoft.com/office/drawing/2014/main" id="{C47CB96E-7899-4D7D-9557-014B32750726}"/>
              </a:ext>
            </a:extLst>
          </p:cNvPr>
          <p:cNvSpPr txBox="1"/>
          <p:nvPr/>
        </p:nvSpPr>
        <p:spPr>
          <a:xfrm>
            <a:off x="389595" y="5437163"/>
            <a:ext cx="12936555" cy="461665"/>
          </a:xfrm>
          <a:prstGeom prst="rect">
            <a:avLst/>
          </a:prstGeom>
          <a:noFill/>
        </p:spPr>
        <p:txBody>
          <a:bodyPr wrap="none" rtlCol="0">
            <a:spAutoFit/>
          </a:bodyPr>
          <a:lstStyle/>
          <a:p>
            <a:r>
              <a:rPr lang="en-US" altLang="ko-KR" sz="2400" dirty="0">
                <a:latin typeface="나눔스퀘어 ExtraBold" panose="020B0600000101010101" pitchFamily="50" charset="-127"/>
                <a:ea typeface="나눔스퀘어 ExtraBold" panose="020B0600000101010101" pitchFamily="50" charset="-127"/>
              </a:rPr>
              <a:t>2. </a:t>
            </a:r>
            <a:r>
              <a:rPr lang="ko-KR" altLang="en-US" sz="2400" dirty="0">
                <a:latin typeface="나눔스퀘어 ExtraBold" panose="020B0600000101010101" pitchFamily="50" charset="-127"/>
                <a:ea typeface="나눔스퀘어 ExtraBold" panose="020B0600000101010101" pitchFamily="50" charset="-127"/>
              </a:rPr>
              <a:t>서울</a:t>
            </a:r>
            <a:r>
              <a:rPr lang="en-US" altLang="ko-KR" sz="2400" dirty="0">
                <a:latin typeface="나눔스퀘어 ExtraBold" panose="020B0600000101010101" pitchFamily="50" charset="-127"/>
                <a:ea typeface="나눔스퀘어 ExtraBold" panose="020B0600000101010101" pitchFamily="50" charset="-127"/>
              </a:rPr>
              <a:t>/</a:t>
            </a:r>
            <a:r>
              <a:rPr lang="ko-KR" altLang="en-US" sz="2400" dirty="0">
                <a:latin typeface="나눔스퀘어 ExtraBold" panose="020B0600000101010101" pitchFamily="50" charset="-127"/>
                <a:ea typeface="나눔스퀘어 ExtraBold" panose="020B0600000101010101" pitchFamily="50" charset="-127"/>
              </a:rPr>
              <a:t>천안 공통적으로 전공 이수 시 전공심화</a:t>
            </a:r>
            <a:r>
              <a:rPr lang="en-US" altLang="ko-KR" sz="2400" dirty="0">
                <a:latin typeface="나눔스퀘어 ExtraBold" panose="020B0600000101010101" pitchFamily="50" charset="-127"/>
                <a:ea typeface="나눔스퀘어 ExtraBold" panose="020B0600000101010101" pitchFamily="50" charset="-127"/>
              </a:rPr>
              <a:t>, </a:t>
            </a:r>
            <a:r>
              <a:rPr lang="ko-KR" altLang="en-US" sz="2400" dirty="0">
                <a:latin typeface="나눔스퀘어 ExtraBold" panose="020B0600000101010101" pitchFamily="50" charset="-127"/>
                <a:ea typeface="나눔스퀘어 ExtraBold" panose="020B0600000101010101" pitchFamily="50" charset="-127"/>
              </a:rPr>
              <a:t>전공선택에 상관 없이 이수가 가능합니다</a:t>
            </a:r>
            <a:r>
              <a:rPr lang="en-US" altLang="ko-KR" sz="2400" dirty="0">
                <a:latin typeface="나눔스퀘어 ExtraBold" panose="020B0600000101010101" pitchFamily="50" charset="-127"/>
                <a:ea typeface="나눔스퀘어 ExtraBold" panose="020B0600000101010101" pitchFamily="50" charset="-127"/>
              </a:rPr>
              <a:t>. </a:t>
            </a:r>
            <a:endParaRPr lang="en-US" altLang="ko-KR" sz="2000" dirty="0">
              <a:latin typeface="나눔스퀘어" panose="020B0600000101010101" pitchFamily="50" charset="-127"/>
              <a:ea typeface="나눔스퀘어" panose="020B0600000101010101" pitchFamily="50" charset="-127"/>
            </a:endParaRPr>
          </a:p>
        </p:txBody>
      </p:sp>
      <p:sp>
        <p:nvSpPr>
          <p:cNvPr id="40" name="TextBox 39">
            <a:extLst>
              <a:ext uri="{FF2B5EF4-FFF2-40B4-BE49-F238E27FC236}">
                <a16:creationId xmlns:a16="http://schemas.microsoft.com/office/drawing/2014/main" id="{57C74C64-A004-4D5D-89C9-ECDBCB75E600}"/>
              </a:ext>
            </a:extLst>
          </p:cNvPr>
          <p:cNvSpPr txBox="1"/>
          <p:nvPr/>
        </p:nvSpPr>
        <p:spPr>
          <a:xfrm>
            <a:off x="389595" y="6339000"/>
            <a:ext cx="10649069" cy="461665"/>
          </a:xfrm>
          <a:prstGeom prst="rect">
            <a:avLst/>
          </a:prstGeom>
          <a:noFill/>
        </p:spPr>
        <p:txBody>
          <a:bodyPr wrap="none" rtlCol="0">
            <a:spAutoFit/>
          </a:bodyPr>
          <a:lstStyle/>
          <a:p>
            <a:r>
              <a:rPr lang="en-US" altLang="ko-KR" sz="2400" dirty="0">
                <a:latin typeface="나눔스퀘어 ExtraBold" panose="020B0600000101010101" pitchFamily="50" charset="-127"/>
                <a:ea typeface="나눔스퀘어 ExtraBold" panose="020B0600000101010101" pitchFamily="50" charset="-127"/>
              </a:rPr>
              <a:t>3. </a:t>
            </a:r>
            <a:r>
              <a:rPr lang="ko-KR" altLang="en-US" sz="2400" dirty="0">
                <a:latin typeface="나눔스퀘어 ExtraBold" panose="020B0600000101010101" pitchFamily="50" charset="-127"/>
                <a:ea typeface="나눔스퀘어 ExtraBold" panose="020B0600000101010101" pitchFamily="50" charset="-127"/>
              </a:rPr>
              <a:t>잔여 학점은 전공</a:t>
            </a:r>
            <a:r>
              <a:rPr lang="en-US" altLang="ko-KR" sz="2400" dirty="0">
                <a:latin typeface="나눔스퀘어 ExtraBold" panose="020B0600000101010101" pitchFamily="50" charset="-127"/>
                <a:ea typeface="나눔스퀘어 ExtraBold" panose="020B0600000101010101" pitchFamily="50" charset="-127"/>
              </a:rPr>
              <a:t>, </a:t>
            </a:r>
            <a:r>
              <a:rPr lang="ko-KR" altLang="en-US" sz="2400" dirty="0">
                <a:latin typeface="나눔스퀘어 ExtraBold" panose="020B0600000101010101" pitchFamily="50" charset="-127"/>
                <a:ea typeface="나눔스퀘어 ExtraBold" panose="020B0600000101010101" pitchFamily="50" charset="-127"/>
              </a:rPr>
              <a:t>교양</a:t>
            </a:r>
            <a:r>
              <a:rPr lang="en-US" altLang="ko-KR" sz="2400" dirty="0">
                <a:latin typeface="나눔스퀘어 ExtraBold" panose="020B0600000101010101" pitchFamily="50" charset="-127"/>
                <a:ea typeface="나눔스퀘어 ExtraBold" panose="020B0600000101010101" pitchFamily="50" charset="-127"/>
              </a:rPr>
              <a:t>, </a:t>
            </a:r>
            <a:r>
              <a:rPr lang="ko-KR" altLang="en-US" sz="2400" dirty="0">
                <a:latin typeface="나눔스퀘어 ExtraBold" panose="020B0600000101010101" pitchFamily="50" charset="-127"/>
                <a:ea typeface="나눔스퀘어 ExtraBold" panose="020B0600000101010101" pitchFamily="50" charset="-127"/>
              </a:rPr>
              <a:t>교직</a:t>
            </a:r>
            <a:r>
              <a:rPr lang="en-US" altLang="ko-KR" sz="2400" dirty="0">
                <a:latin typeface="나눔스퀘어 ExtraBold" panose="020B0600000101010101" pitchFamily="50" charset="-127"/>
                <a:ea typeface="나눔스퀘어 ExtraBold" panose="020B0600000101010101" pitchFamily="50" charset="-127"/>
              </a:rPr>
              <a:t>, </a:t>
            </a:r>
            <a:r>
              <a:rPr lang="ko-KR" altLang="en-US" sz="2400" dirty="0">
                <a:latin typeface="나눔스퀘어 ExtraBold" panose="020B0600000101010101" pitchFamily="50" charset="-127"/>
                <a:ea typeface="나눔스퀘어 ExtraBold" panose="020B0600000101010101" pitchFamily="50" charset="-127"/>
              </a:rPr>
              <a:t>일반선택 중 자유롭게</a:t>
            </a:r>
            <a:r>
              <a:rPr lang="en-US" altLang="ko-KR" sz="2400" dirty="0">
                <a:latin typeface="나눔스퀘어 ExtraBold" panose="020B0600000101010101" pitchFamily="50" charset="-127"/>
                <a:ea typeface="나눔스퀘어 ExtraBold" panose="020B0600000101010101" pitchFamily="50" charset="-127"/>
              </a:rPr>
              <a:t> </a:t>
            </a:r>
            <a:r>
              <a:rPr lang="ko-KR" altLang="en-US" sz="2400" dirty="0">
                <a:latin typeface="나눔스퀘어 ExtraBold" panose="020B0600000101010101" pitchFamily="50" charset="-127"/>
                <a:ea typeface="나눔스퀘어 ExtraBold" panose="020B0600000101010101" pitchFamily="50" charset="-127"/>
              </a:rPr>
              <a:t>이수가</a:t>
            </a:r>
            <a:r>
              <a:rPr lang="en-US" altLang="ko-KR" sz="2400" dirty="0">
                <a:latin typeface="나눔스퀘어 ExtraBold" panose="020B0600000101010101" pitchFamily="50" charset="-127"/>
                <a:ea typeface="나눔스퀘어 ExtraBold" panose="020B0600000101010101" pitchFamily="50" charset="-127"/>
              </a:rPr>
              <a:t> </a:t>
            </a:r>
            <a:r>
              <a:rPr lang="ko-KR" altLang="en-US" sz="2400" dirty="0">
                <a:latin typeface="나눔스퀘어 ExtraBold" panose="020B0600000101010101" pitchFamily="50" charset="-127"/>
                <a:ea typeface="나눔스퀘어 ExtraBold" panose="020B0600000101010101" pitchFamily="50" charset="-127"/>
              </a:rPr>
              <a:t>가능합니다</a:t>
            </a:r>
            <a:r>
              <a:rPr lang="en-US" altLang="ko-KR" sz="2400" dirty="0">
                <a:latin typeface="나눔스퀘어 ExtraBold" panose="020B0600000101010101" pitchFamily="50" charset="-127"/>
                <a:ea typeface="나눔스퀘어 ExtraBold" panose="020B0600000101010101" pitchFamily="50" charset="-127"/>
              </a:rPr>
              <a:t>.</a:t>
            </a:r>
            <a:endParaRPr lang="en-US" altLang="ko-KR" sz="2000" dirty="0">
              <a:latin typeface="나눔스퀘어" panose="020B0600000101010101" pitchFamily="50" charset="-127"/>
              <a:ea typeface="나눔스퀘어" panose="020B0600000101010101" pitchFamily="50" charset="-127"/>
            </a:endParaRPr>
          </a:p>
        </p:txBody>
      </p:sp>
      <p:sp>
        <p:nvSpPr>
          <p:cNvPr id="42" name="TextBox 41">
            <a:extLst>
              <a:ext uri="{FF2B5EF4-FFF2-40B4-BE49-F238E27FC236}">
                <a16:creationId xmlns:a16="http://schemas.microsoft.com/office/drawing/2014/main" id="{E81E0529-41CF-499A-840D-5BFA728EE488}"/>
              </a:ext>
            </a:extLst>
          </p:cNvPr>
          <p:cNvSpPr txBox="1"/>
          <p:nvPr/>
        </p:nvSpPr>
        <p:spPr>
          <a:xfrm>
            <a:off x="389595" y="7121582"/>
            <a:ext cx="18362719" cy="574966"/>
          </a:xfrm>
          <a:prstGeom prst="rect">
            <a:avLst/>
          </a:prstGeom>
          <a:noFill/>
        </p:spPr>
        <p:txBody>
          <a:bodyPr wrap="square" rtlCol="0">
            <a:spAutoFit/>
          </a:bodyPr>
          <a:lstStyle/>
          <a:p>
            <a:pPr>
              <a:lnSpc>
                <a:spcPct val="150000"/>
              </a:lnSpc>
            </a:pPr>
            <a:r>
              <a:rPr lang="en-US" altLang="ko-KR" sz="2400" dirty="0">
                <a:latin typeface="나눔스퀘어 ExtraBold" panose="020B0600000101010101" pitchFamily="50" charset="-127"/>
                <a:ea typeface="나눔스퀘어 ExtraBold" panose="020B0600000101010101" pitchFamily="50" charset="-127"/>
              </a:rPr>
              <a:t>4. </a:t>
            </a:r>
            <a:r>
              <a:rPr lang="ko-KR" altLang="en-US" sz="2400" dirty="0" err="1">
                <a:latin typeface="나눔스퀘어 ExtraBold" panose="020B0600000101010101" pitchFamily="50" charset="-127"/>
                <a:ea typeface="나눔스퀘어 ExtraBold" panose="020B0600000101010101" pitchFamily="50" charset="-127"/>
              </a:rPr>
              <a:t>다전공</a:t>
            </a:r>
            <a:r>
              <a:rPr lang="en-US" altLang="ko-KR" sz="2400" dirty="0">
                <a:latin typeface="나눔스퀘어 ExtraBold" panose="020B0600000101010101" pitchFamily="50" charset="-127"/>
                <a:ea typeface="나눔스퀘어 ExtraBold" panose="020B0600000101010101" pitchFamily="50" charset="-127"/>
              </a:rPr>
              <a:t> / </a:t>
            </a:r>
            <a:r>
              <a:rPr lang="ko-KR" altLang="en-US" sz="2400" dirty="0">
                <a:latin typeface="나눔스퀘어 ExtraBold" panose="020B0600000101010101" pitchFamily="50" charset="-127"/>
                <a:ea typeface="나눔스퀘어 ExtraBold" panose="020B0600000101010101" pitchFamily="50" charset="-127"/>
              </a:rPr>
              <a:t>부전공</a:t>
            </a:r>
            <a:r>
              <a:rPr lang="en-US" altLang="ko-KR" sz="2400" dirty="0">
                <a:latin typeface="나눔스퀘어 ExtraBold" panose="020B0600000101010101" pitchFamily="50" charset="-127"/>
                <a:ea typeface="나눔스퀘어 ExtraBold" panose="020B0600000101010101" pitchFamily="50" charset="-127"/>
              </a:rPr>
              <a:t> / </a:t>
            </a:r>
            <a:r>
              <a:rPr lang="ko-KR" altLang="en-US" sz="2400" dirty="0" err="1">
                <a:latin typeface="나눔스퀘어 ExtraBold" panose="020B0600000101010101" pitchFamily="50" charset="-127"/>
                <a:ea typeface="나눔스퀘어 ExtraBold" panose="020B0600000101010101" pitchFamily="50" charset="-127"/>
              </a:rPr>
              <a:t>마이크로전공</a:t>
            </a:r>
            <a:r>
              <a:rPr lang="ko-KR" altLang="en-US" sz="2400" dirty="0">
                <a:latin typeface="나눔스퀘어 ExtraBold" panose="020B0600000101010101" pitchFamily="50" charset="-127"/>
                <a:ea typeface="나눔스퀘어 ExtraBold" panose="020B0600000101010101" pitchFamily="50" charset="-127"/>
              </a:rPr>
              <a:t> 진입 시 일반 </a:t>
            </a:r>
            <a:r>
              <a:rPr lang="ko-KR" altLang="en-US" sz="2400" dirty="0" err="1">
                <a:latin typeface="나눔스퀘어 ExtraBold" panose="020B0600000101010101" pitchFamily="50" charset="-127"/>
                <a:ea typeface="나눔스퀘어 ExtraBold" panose="020B0600000101010101" pitchFamily="50" charset="-127"/>
              </a:rPr>
              <a:t>신입학</a:t>
            </a:r>
            <a:r>
              <a:rPr lang="ko-KR" altLang="en-US" sz="2400" dirty="0">
                <a:latin typeface="나눔스퀘어 ExtraBold" panose="020B0600000101010101" pitchFamily="50" charset="-127"/>
                <a:ea typeface="나눔스퀘어 ExtraBold" panose="020B0600000101010101" pitchFamily="50" charset="-127"/>
              </a:rPr>
              <a:t> 학생들과 동일한 기준학점을 이수해야 합니다</a:t>
            </a:r>
            <a:r>
              <a:rPr lang="en-US" altLang="ko-KR" sz="2400" dirty="0">
                <a:latin typeface="나눔스퀘어 ExtraBold" panose="020B0600000101010101" pitchFamily="50" charset="-127"/>
                <a:ea typeface="나눔스퀘어 ExtraBold" panose="020B0600000101010101" pitchFamily="50" charset="-127"/>
              </a:rPr>
              <a:t>.</a:t>
            </a:r>
          </a:p>
        </p:txBody>
      </p:sp>
    </p:spTree>
    <p:extLst>
      <p:ext uri="{BB962C8B-B14F-4D97-AF65-F5344CB8AC3E}">
        <p14:creationId xmlns:p14="http://schemas.microsoft.com/office/powerpoint/2010/main" val="1130266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순서도: 문서 8">
            <a:extLst>
              <a:ext uri="{FF2B5EF4-FFF2-40B4-BE49-F238E27FC236}">
                <a16:creationId xmlns:a16="http://schemas.microsoft.com/office/drawing/2014/main" id="{389E9441-4C64-4726-AD96-0A98D433554F}"/>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1F8153C0-FAE3-48E1-A8FC-5429FADC25EC}"/>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C8188EA9-BD91-40CA-A201-BC060A9F7018}"/>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463DC1C2-0C95-4DD4-BEE6-B396B33F52A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583D8384-7D94-476D-A3EC-0DCD6AA55A01}"/>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155BB0FC-B965-4CE6-919A-CFECF142BB42}"/>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5F6C3E4E-E2AE-46BE-BB72-E1F9DBED29DB}"/>
              </a:ext>
            </a:extLst>
          </p:cNvPr>
          <p:cNvSpPr txBox="1">
            <a:spLocks/>
          </p:cNvSpPr>
          <p:nvPr/>
        </p:nvSpPr>
        <p:spPr>
          <a:xfrm>
            <a:off x="1119196" y="291788"/>
            <a:ext cx="10418605"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3-2.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한눈에 알아보기</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전공제도</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endParaRPr lang="ko-KR" altLang="en-US" sz="4800" kern="0" spc="480" dirty="0">
              <a:solidFill>
                <a:schemeClr val="tx1"/>
              </a:solidFill>
              <a:latin typeface="여기어때 잘난체" panose="020B0600000101010101" pitchFamily="50" charset="-127"/>
              <a:ea typeface="여기어때 잘난체" panose="020B0600000101010101" pitchFamily="50" charset="-127"/>
            </a:endParaRPr>
          </a:p>
        </p:txBody>
      </p:sp>
      <p:pic>
        <p:nvPicPr>
          <p:cNvPr id="18" name="그림 17">
            <a:extLst>
              <a:ext uri="{FF2B5EF4-FFF2-40B4-BE49-F238E27FC236}">
                <a16:creationId xmlns:a16="http://schemas.microsoft.com/office/drawing/2014/main" id="{A50B4F4C-260E-48EC-B045-1ACD81F211C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사각형: 잘린 대각선 방향 모서리 2">
            <a:extLst>
              <a:ext uri="{FF2B5EF4-FFF2-40B4-BE49-F238E27FC236}">
                <a16:creationId xmlns:a16="http://schemas.microsoft.com/office/drawing/2014/main" id="{ADCF034D-7C6C-6ED2-A479-6BA0033BEC7F}"/>
              </a:ext>
            </a:extLst>
          </p:cNvPr>
          <p:cNvSpPr/>
          <p:nvPr/>
        </p:nvSpPr>
        <p:spPr>
          <a:xfrm>
            <a:off x="3032776" y="1827615"/>
            <a:ext cx="11717160" cy="872836"/>
          </a:xfrm>
          <a:prstGeom prst="snip2DiagRect">
            <a:avLst/>
          </a:prstGeom>
          <a:solidFill>
            <a:schemeClr val="accent1">
              <a:lumMod val="75000"/>
            </a:schemeClr>
          </a:solidFill>
          <a:ln w="38100">
            <a:solidFill>
              <a:schemeClr val="bg1"/>
            </a:solidFill>
          </a:ln>
          <a:effectLst>
            <a:outerShdw dist="50800" dir="2700000" algn="tl"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3600" dirty="0">
                <a:latin typeface="여기어때 잘난체" panose="020B0600000101010101" pitchFamily="50" charset="-127"/>
                <a:ea typeface="여기어때 잘난체" panose="020B0600000101010101" pitchFamily="50" charset="-127"/>
              </a:rPr>
              <a:t>전공 제도</a:t>
            </a:r>
          </a:p>
        </p:txBody>
      </p:sp>
      <p:sp>
        <p:nvSpPr>
          <p:cNvPr id="7" name="타원 6">
            <a:extLst>
              <a:ext uri="{FF2B5EF4-FFF2-40B4-BE49-F238E27FC236}">
                <a16:creationId xmlns:a16="http://schemas.microsoft.com/office/drawing/2014/main" id="{B212AB23-634F-7ECD-F1A3-39255DF43C9D}"/>
              </a:ext>
            </a:extLst>
          </p:cNvPr>
          <p:cNvSpPr/>
          <p:nvPr/>
        </p:nvSpPr>
        <p:spPr>
          <a:xfrm>
            <a:off x="3309865" y="3106335"/>
            <a:ext cx="2092036" cy="20920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800" dirty="0" err="1">
                <a:latin typeface="여기어때 잘난체" panose="020B0600000101010101" pitchFamily="50" charset="-127"/>
                <a:ea typeface="여기어때 잘난체" panose="020B0600000101010101" pitchFamily="50" charset="-127"/>
              </a:rPr>
              <a:t>다전공</a:t>
            </a:r>
            <a:endParaRPr lang="en-US" altLang="ko-KR" sz="2800" dirty="0">
              <a:latin typeface="여기어때 잘난체" panose="020B0600000101010101" pitchFamily="50" charset="-127"/>
              <a:ea typeface="여기어때 잘난체" panose="020B0600000101010101" pitchFamily="50" charset="-127"/>
            </a:endParaRPr>
          </a:p>
          <a:p>
            <a:pPr algn="ctr"/>
            <a:endParaRPr lang="en-US" altLang="ko-KR" sz="1300" dirty="0">
              <a:latin typeface="여기어때 잘난체" panose="020B0600000101010101" pitchFamily="50" charset="-127"/>
              <a:ea typeface="여기어때 잘난체" panose="020B0600000101010101" pitchFamily="50" charset="-127"/>
            </a:endParaRPr>
          </a:p>
        </p:txBody>
      </p:sp>
      <p:sp>
        <p:nvSpPr>
          <p:cNvPr id="8" name="타원 7">
            <a:extLst>
              <a:ext uri="{FF2B5EF4-FFF2-40B4-BE49-F238E27FC236}">
                <a16:creationId xmlns:a16="http://schemas.microsoft.com/office/drawing/2014/main" id="{D7A99821-4809-AE8D-1A4B-22B84936637A}"/>
              </a:ext>
            </a:extLst>
          </p:cNvPr>
          <p:cNvSpPr/>
          <p:nvPr/>
        </p:nvSpPr>
        <p:spPr>
          <a:xfrm>
            <a:off x="7603000" y="3106335"/>
            <a:ext cx="2092036" cy="20920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800" dirty="0">
                <a:latin typeface="여기어때 잘난체" panose="020B0600000101010101" pitchFamily="50" charset="-127"/>
                <a:ea typeface="여기어때 잘난체" panose="020B0600000101010101" pitchFamily="50" charset="-127"/>
              </a:rPr>
              <a:t>부전공</a:t>
            </a:r>
            <a:endParaRPr lang="en-US" altLang="ko-KR" sz="2800" dirty="0">
              <a:latin typeface="여기어때 잘난체" panose="020B0600000101010101" pitchFamily="50" charset="-127"/>
              <a:ea typeface="여기어때 잘난체" panose="020B0600000101010101" pitchFamily="50" charset="-127"/>
            </a:endParaRPr>
          </a:p>
        </p:txBody>
      </p:sp>
      <p:sp>
        <p:nvSpPr>
          <p:cNvPr id="10" name="직사각형 9">
            <a:extLst>
              <a:ext uri="{FF2B5EF4-FFF2-40B4-BE49-F238E27FC236}">
                <a16:creationId xmlns:a16="http://schemas.microsoft.com/office/drawing/2014/main" id="{540DC381-90D1-4815-90D3-F4A61DB7142D}"/>
              </a:ext>
            </a:extLst>
          </p:cNvPr>
          <p:cNvSpPr/>
          <p:nvPr/>
        </p:nvSpPr>
        <p:spPr>
          <a:xfrm>
            <a:off x="3032776" y="5329790"/>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주전공</a:t>
            </a:r>
            <a:endParaRPr lang="ko-KR" altLang="en-US" sz="2000" dirty="0">
              <a:latin typeface="여기어때 잘난체" panose="020B0600000101010101" pitchFamily="50" charset="-127"/>
              <a:ea typeface="여기어때 잘난체" panose="020B0600000101010101" pitchFamily="50" charset="-127"/>
            </a:endParaRPr>
          </a:p>
        </p:txBody>
      </p:sp>
      <p:sp>
        <p:nvSpPr>
          <p:cNvPr id="11" name="더하기 기호 10">
            <a:extLst>
              <a:ext uri="{FF2B5EF4-FFF2-40B4-BE49-F238E27FC236}">
                <a16:creationId xmlns:a16="http://schemas.microsoft.com/office/drawing/2014/main" id="{95DB0B84-36B3-168B-B38D-5B5F923003F1}"/>
              </a:ext>
            </a:extLst>
          </p:cNvPr>
          <p:cNvSpPr/>
          <p:nvPr/>
        </p:nvSpPr>
        <p:spPr>
          <a:xfrm>
            <a:off x="4148065" y="6083135"/>
            <a:ext cx="415636" cy="398034"/>
          </a:xfrm>
          <a:prstGeom prst="mathPlu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B4B3C392-2745-5B37-43CB-282A79D058A8}"/>
              </a:ext>
            </a:extLst>
          </p:cNvPr>
          <p:cNvSpPr/>
          <p:nvPr/>
        </p:nvSpPr>
        <p:spPr>
          <a:xfrm>
            <a:off x="3032776" y="6556959"/>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다전공</a:t>
            </a:r>
            <a:endParaRPr lang="ko-KR" altLang="en-US" sz="2000" dirty="0">
              <a:latin typeface="여기어때 잘난체" panose="020B0600000101010101" pitchFamily="50" charset="-127"/>
              <a:ea typeface="여기어때 잘난체" panose="020B0600000101010101" pitchFamily="50" charset="-127"/>
            </a:endParaRPr>
          </a:p>
        </p:txBody>
      </p:sp>
      <p:sp>
        <p:nvSpPr>
          <p:cNvPr id="21" name="같음 기호 20">
            <a:extLst>
              <a:ext uri="{FF2B5EF4-FFF2-40B4-BE49-F238E27FC236}">
                <a16:creationId xmlns:a16="http://schemas.microsoft.com/office/drawing/2014/main" id="{D339811C-114F-E936-83D0-B8C783B101EF}"/>
              </a:ext>
            </a:extLst>
          </p:cNvPr>
          <p:cNvSpPr/>
          <p:nvPr/>
        </p:nvSpPr>
        <p:spPr>
          <a:xfrm rot="5400000">
            <a:off x="4148065" y="7353428"/>
            <a:ext cx="415636" cy="415636"/>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8" name="직사각형 27">
            <a:extLst>
              <a:ext uri="{FF2B5EF4-FFF2-40B4-BE49-F238E27FC236}">
                <a16:creationId xmlns:a16="http://schemas.microsoft.com/office/drawing/2014/main" id="{488A7A25-7B14-FC8D-55AB-1E23FC3BB92F}"/>
              </a:ext>
            </a:extLst>
          </p:cNvPr>
          <p:cNvSpPr/>
          <p:nvPr/>
        </p:nvSpPr>
        <p:spPr>
          <a:xfrm>
            <a:off x="3032776" y="7789930"/>
            <a:ext cx="2701636" cy="7039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bg1"/>
                </a:solidFill>
                <a:latin typeface="여기어때 잘난체" panose="020B0600000101010101" pitchFamily="50" charset="-127"/>
                <a:ea typeface="여기어때 잘난체" panose="020B0600000101010101" pitchFamily="50" charset="-127"/>
              </a:rPr>
              <a:t>각 전공 학위 수여</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a:p>
            <a:pPr algn="ctr"/>
            <a:r>
              <a:rPr lang="en-US" altLang="ko-KR" sz="2000" dirty="0">
                <a:solidFill>
                  <a:schemeClr val="bg1"/>
                </a:solidFill>
                <a:latin typeface="여기어때 잘난체" panose="020B0600000101010101" pitchFamily="50" charset="-127"/>
                <a:ea typeface="여기어때 잘난체" panose="020B0600000101010101" pitchFamily="50" charset="-127"/>
              </a:rPr>
              <a:t>(2</a:t>
            </a:r>
            <a:r>
              <a:rPr lang="ko-KR" altLang="en-US" sz="2000" dirty="0">
                <a:solidFill>
                  <a:schemeClr val="bg1"/>
                </a:solidFill>
                <a:latin typeface="여기어때 잘난체" panose="020B0600000101010101" pitchFamily="50" charset="-127"/>
                <a:ea typeface="여기어때 잘난체" panose="020B0600000101010101" pitchFamily="50" charset="-127"/>
              </a:rPr>
              <a:t>개 이상 학위</a:t>
            </a:r>
            <a:r>
              <a:rPr lang="en-US" altLang="ko-KR" sz="2000" dirty="0">
                <a:solidFill>
                  <a:schemeClr val="bg1"/>
                </a:solidFill>
                <a:latin typeface="여기어때 잘난체" panose="020B0600000101010101" pitchFamily="50" charset="-127"/>
                <a:ea typeface="여기어때 잘난체" panose="020B0600000101010101" pitchFamily="50" charset="-127"/>
              </a:rPr>
              <a:t>)</a:t>
            </a:r>
            <a:endParaRPr lang="ko-KR" altLang="en-US" sz="2000" dirty="0">
              <a:solidFill>
                <a:schemeClr val="bg1"/>
              </a:solidFill>
              <a:latin typeface="여기어때 잘난체" panose="020B0600000101010101" pitchFamily="50" charset="-127"/>
              <a:ea typeface="여기어때 잘난체" panose="020B0600000101010101" pitchFamily="50" charset="-127"/>
            </a:endParaRPr>
          </a:p>
        </p:txBody>
      </p:sp>
      <p:sp>
        <p:nvSpPr>
          <p:cNvPr id="34" name="직사각형 33">
            <a:extLst>
              <a:ext uri="{FF2B5EF4-FFF2-40B4-BE49-F238E27FC236}">
                <a16:creationId xmlns:a16="http://schemas.microsoft.com/office/drawing/2014/main" id="{37F51735-A007-5B0E-FD95-5EA425AF44BF}"/>
              </a:ext>
            </a:extLst>
          </p:cNvPr>
          <p:cNvSpPr/>
          <p:nvPr/>
        </p:nvSpPr>
        <p:spPr>
          <a:xfrm>
            <a:off x="7325910" y="5329790"/>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주전공</a:t>
            </a:r>
            <a:endParaRPr lang="ko-KR" altLang="en-US" sz="2000" dirty="0">
              <a:latin typeface="여기어때 잘난체" panose="020B0600000101010101" pitchFamily="50" charset="-127"/>
              <a:ea typeface="여기어때 잘난체" panose="020B0600000101010101" pitchFamily="50" charset="-127"/>
            </a:endParaRPr>
          </a:p>
        </p:txBody>
      </p:sp>
      <p:sp>
        <p:nvSpPr>
          <p:cNvPr id="35" name="더하기 기호 34">
            <a:extLst>
              <a:ext uri="{FF2B5EF4-FFF2-40B4-BE49-F238E27FC236}">
                <a16:creationId xmlns:a16="http://schemas.microsoft.com/office/drawing/2014/main" id="{E100EADC-BC2F-9DAB-7F60-0A72025730D3}"/>
              </a:ext>
            </a:extLst>
          </p:cNvPr>
          <p:cNvSpPr/>
          <p:nvPr/>
        </p:nvSpPr>
        <p:spPr>
          <a:xfrm>
            <a:off x="8441199" y="6083135"/>
            <a:ext cx="415636" cy="398034"/>
          </a:xfrm>
          <a:prstGeom prst="mathPlu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41D27F81-4124-C177-B984-A32187057E7D}"/>
              </a:ext>
            </a:extLst>
          </p:cNvPr>
          <p:cNvSpPr/>
          <p:nvPr/>
        </p:nvSpPr>
        <p:spPr>
          <a:xfrm>
            <a:off x="7325910" y="6556959"/>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latin typeface="여기어때 잘난체" panose="020B0600000101010101" pitchFamily="50" charset="-127"/>
                <a:ea typeface="여기어때 잘난체" panose="020B0600000101010101" pitchFamily="50" charset="-127"/>
              </a:rPr>
              <a:t>부전공</a:t>
            </a:r>
          </a:p>
        </p:txBody>
      </p:sp>
      <p:sp>
        <p:nvSpPr>
          <p:cNvPr id="38" name="같음 기호 37">
            <a:extLst>
              <a:ext uri="{FF2B5EF4-FFF2-40B4-BE49-F238E27FC236}">
                <a16:creationId xmlns:a16="http://schemas.microsoft.com/office/drawing/2014/main" id="{180BAFE5-526A-155B-4E25-9AC85F1FEC2E}"/>
              </a:ext>
            </a:extLst>
          </p:cNvPr>
          <p:cNvSpPr/>
          <p:nvPr/>
        </p:nvSpPr>
        <p:spPr>
          <a:xfrm rot="5400000">
            <a:off x="8441199" y="7353428"/>
            <a:ext cx="415636" cy="415636"/>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39" name="직사각형 38">
            <a:extLst>
              <a:ext uri="{FF2B5EF4-FFF2-40B4-BE49-F238E27FC236}">
                <a16:creationId xmlns:a16="http://schemas.microsoft.com/office/drawing/2014/main" id="{7BAA862C-8FCF-4025-3A62-9AD9F2822617}"/>
              </a:ext>
            </a:extLst>
          </p:cNvPr>
          <p:cNvSpPr/>
          <p:nvPr/>
        </p:nvSpPr>
        <p:spPr>
          <a:xfrm>
            <a:off x="7325910" y="7789930"/>
            <a:ext cx="2701636" cy="7039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bg1"/>
                </a:solidFill>
                <a:latin typeface="여기어때 잘난체" panose="020B0600000101010101" pitchFamily="50" charset="-127"/>
                <a:ea typeface="여기어때 잘난체" panose="020B0600000101010101" pitchFamily="50" charset="-127"/>
              </a:rPr>
              <a:t>주전공학위수여 및</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a:p>
            <a:pPr algn="ctr"/>
            <a:r>
              <a:rPr lang="ko-KR" altLang="en-US" sz="2000" dirty="0">
                <a:solidFill>
                  <a:schemeClr val="bg1"/>
                </a:solidFill>
                <a:latin typeface="여기어때 잘난체" panose="020B0600000101010101" pitchFamily="50" charset="-127"/>
                <a:ea typeface="여기어때 잘난체" panose="020B0600000101010101" pitchFamily="50" charset="-127"/>
              </a:rPr>
              <a:t>부전공 기재</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p:txBody>
      </p:sp>
      <p:sp>
        <p:nvSpPr>
          <p:cNvPr id="41" name="TextBox 40">
            <a:extLst>
              <a:ext uri="{FF2B5EF4-FFF2-40B4-BE49-F238E27FC236}">
                <a16:creationId xmlns:a16="http://schemas.microsoft.com/office/drawing/2014/main" id="{25851B70-E364-4756-1980-25CE00C73E48}"/>
              </a:ext>
            </a:extLst>
          </p:cNvPr>
          <p:cNvSpPr txBox="1"/>
          <p:nvPr/>
        </p:nvSpPr>
        <p:spPr>
          <a:xfrm>
            <a:off x="3596701" y="4253150"/>
            <a:ext cx="1518364" cy="692497"/>
          </a:xfrm>
          <a:prstGeom prst="rect">
            <a:avLst/>
          </a:prstGeom>
          <a:noFill/>
        </p:spPr>
        <p:txBody>
          <a:bodyPr wrap="none" rtlCol="0">
            <a:spAutoFit/>
          </a:bodyPr>
          <a:lstStyle/>
          <a:p>
            <a:pPr algn="ctr"/>
            <a:r>
              <a:rPr lang="ko-KR" altLang="en-US" sz="1300" dirty="0">
                <a:solidFill>
                  <a:schemeClr val="bg1"/>
                </a:solidFill>
                <a:latin typeface="여기어때 잘난체" panose="020B0600000101010101" pitchFamily="50" charset="-127"/>
                <a:ea typeface="여기어때 잘난체" panose="020B0600000101010101" pitchFamily="50" charset="-127"/>
              </a:rPr>
              <a:t>제</a:t>
            </a:r>
            <a:r>
              <a:rPr lang="en-US" altLang="ko-KR" sz="1300" dirty="0">
                <a:solidFill>
                  <a:schemeClr val="bg1"/>
                </a:solidFill>
                <a:latin typeface="여기어때 잘난체" panose="020B0600000101010101" pitchFamily="50" charset="-127"/>
                <a:ea typeface="여기어때 잘난체" panose="020B0600000101010101" pitchFamily="50" charset="-127"/>
              </a:rPr>
              <a:t>2</a:t>
            </a:r>
            <a:r>
              <a:rPr lang="ko-KR" altLang="en-US" sz="1300" dirty="0">
                <a:solidFill>
                  <a:schemeClr val="bg1"/>
                </a:solidFill>
                <a:latin typeface="여기어때 잘난체" panose="020B0600000101010101" pitchFamily="50" charset="-127"/>
                <a:ea typeface="여기어때 잘난체" panose="020B0600000101010101" pitchFamily="50" charset="-127"/>
              </a:rPr>
              <a:t>전공</a:t>
            </a:r>
            <a:endParaRPr lang="en-US" altLang="ko-KR" sz="1300" dirty="0">
              <a:solidFill>
                <a:schemeClr val="bg1"/>
              </a:solidFill>
              <a:latin typeface="여기어때 잘난체" panose="020B0600000101010101" pitchFamily="50" charset="-127"/>
              <a:ea typeface="여기어때 잘난체" panose="020B0600000101010101" pitchFamily="50" charset="-127"/>
            </a:endParaRPr>
          </a:p>
          <a:p>
            <a:pPr algn="ctr"/>
            <a:r>
              <a:rPr lang="ko-KR" altLang="en-US" sz="1300" dirty="0">
                <a:solidFill>
                  <a:schemeClr val="bg1"/>
                </a:solidFill>
                <a:latin typeface="여기어때 잘난체" panose="020B0600000101010101" pitchFamily="50" charset="-127"/>
                <a:ea typeface="여기어때 잘난체" panose="020B0600000101010101" pitchFamily="50" charset="-127"/>
              </a:rPr>
              <a:t>연계</a:t>
            </a:r>
            <a:r>
              <a:rPr lang="en-US" altLang="ko-KR" sz="1300" b="1" dirty="0">
                <a:solidFill>
                  <a:schemeClr val="bg1"/>
                </a:solidFill>
                <a:latin typeface="여기어때 잘난체" panose="020B0600000101010101" pitchFamily="50" charset="-127"/>
                <a:ea typeface="여기어때 잘난체" panose="020B0600000101010101" pitchFamily="50" charset="-127"/>
              </a:rPr>
              <a:t> ·</a:t>
            </a:r>
            <a:r>
              <a:rPr lang="ko-KR" altLang="en-US" sz="1300" b="1" dirty="0">
                <a:solidFill>
                  <a:schemeClr val="bg1"/>
                </a:solidFill>
                <a:latin typeface="여기어때 잘난체" panose="020B0600000101010101" pitchFamily="50" charset="-127"/>
                <a:ea typeface="여기어때 잘난체" panose="020B0600000101010101" pitchFamily="50" charset="-127"/>
              </a:rPr>
              <a:t>융합전공</a:t>
            </a:r>
            <a:endParaRPr lang="en-US" altLang="ko-KR" sz="1300" b="1" dirty="0">
              <a:solidFill>
                <a:schemeClr val="bg1"/>
              </a:solidFill>
              <a:latin typeface="여기어때 잘난체" panose="020B0600000101010101" pitchFamily="50" charset="-127"/>
              <a:ea typeface="여기어때 잘난체" panose="020B0600000101010101" pitchFamily="50" charset="-127"/>
            </a:endParaRPr>
          </a:p>
          <a:p>
            <a:pPr algn="ctr"/>
            <a:r>
              <a:rPr lang="ko-KR" altLang="en-US" sz="1300" dirty="0">
                <a:solidFill>
                  <a:schemeClr val="bg1"/>
                </a:solidFill>
                <a:latin typeface="여기어때 잘난체" panose="020B0600000101010101" pitchFamily="50" charset="-127"/>
                <a:ea typeface="여기어때 잘난체" panose="020B0600000101010101" pitchFamily="50" charset="-127"/>
              </a:rPr>
              <a:t>자기설계융합전공</a:t>
            </a:r>
          </a:p>
        </p:txBody>
      </p:sp>
      <p:sp>
        <p:nvSpPr>
          <p:cNvPr id="59" name="타원 58">
            <a:extLst>
              <a:ext uri="{FF2B5EF4-FFF2-40B4-BE49-F238E27FC236}">
                <a16:creationId xmlns:a16="http://schemas.microsoft.com/office/drawing/2014/main" id="{B0D84E84-57C9-6D94-4BD7-7720A7EF0E8F}"/>
              </a:ext>
            </a:extLst>
          </p:cNvPr>
          <p:cNvSpPr/>
          <p:nvPr/>
        </p:nvSpPr>
        <p:spPr>
          <a:xfrm>
            <a:off x="11951557" y="3106335"/>
            <a:ext cx="2092036" cy="20920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400" spc="-150" dirty="0">
                <a:latin typeface="여기어때 잘난체" panose="020B0600000101010101" pitchFamily="50" charset="-127"/>
                <a:ea typeface="여기어때 잘난체" panose="020B0600000101010101" pitchFamily="50" charset="-127"/>
              </a:rPr>
              <a:t>마이크로</a:t>
            </a:r>
            <a:endParaRPr lang="en-US" altLang="ko-KR" sz="2400" spc="-150" dirty="0">
              <a:latin typeface="여기어때 잘난체" panose="020B0600000101010101" pitchFamily="50" charset="-127"/>
              <a:ea typeface="여기어때 잘난체" panose="020B0600000101010101" pitchFamily="50" charset="-127"/>
            </a:endParaRPr>
          </a:p>
          <a:p>
            <a:pPr algn="ctr"/>
            <a:r>
              <a:rPr lang="ko-KR" altLang="en-US" sz="2800" dirty="0">
                <a:latin typeface="여기어때 잘난체" panose="020B0600000101010101" pitchFamily="50" charset="-127"/>
                <a:ea typeface="여기어때 잘난체" panose="020B0600000101010101" pitchFamily="50" charset="-127"/>
              </a:rPr>
              <a:t>전공</a:t>
            </a:r>
            <a:endParaRPr lang="en-US" altLang="ko-KR" sz="2800" dirty="0">
              <a:latin typeface="여기어때 잘난체" panose="020B0600000101010101" pitchFamily="50" charset="-127"/>
              <a:ea typeface="여기어때 잘난체" panose="020B0600000101010101" pitchFamily="50" charset="-127"/>
            </a:endParaRPr>
          </a:p>
        </p:txBody>
      </p:sp>
      <p:sp>
        <p:nvSpPr>
          <p:cNvPr id="60" name="직사각형 59">
            <a:extLst>
              <a:ext uri="{FF2B5EF4-FFF2-40B4-BE49-F238E27FC236}">
                <a16:creationId xmlns:a16="http://schemas.microsoft.com/office/drawing/2014/main" id="{7D17F2BE-393E-D904-610C-E93D11F50D9F}"/>
              </a:ext>
            </a:extLst>
          </p:cNvPr>
          <p:cNvSpPr/>
          <p:nvPr/>
        </p:nvSpPr>
        <p:spPr>
          <a:xfrm>
            <a:off x="11674467" y="5329790"/>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주전공</a:t>
            </a:r>
            <a:endParaRPr lang="ko-KR" altLang="en-US" sz="2000" dirty="0">
              <a:latin typeface="여기어때 잘난체" panose="020B0600000101010101" pitchFamily="50" charset="-127"/>
              <a:ea typeface="여기어때 잘난체" panose="020B0600000101010101" pitchFamily="50" charset="-127"/>
            </a:endParaRPr>
          </a:p>
        </p:txBody>
      </p:sp>
      <p:sp>
        <p:nvSpPr>
          <p:cNvPr id="61" name="더하기 기호 60">
            <a:extLst>
              <a:ext uri="{FF2B5EF4-FFF2-40B4-BE49-F238E27FC236}">
                <a16:creationId xmlns:a16="http://schemas.microsoft.com/office/drawing/2014/main" id="{E61A1071-4B40-28EA-F46C-4415DC741EED}"/>
              </a:ext>
            </a:extLst>
          </p:cNvPr>
          <p:cNvSpPr/>
          <p:nvPr/>
        </p:nvSpPr>
        <p:spPr>
          <a:xfrm>
            <a:off x="12789756" y="6083135"/>
            <a:ext cx="415636" cy="398034"/>
          </a:xfrm>
          <a:prstGeom prst="mathPlu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직사각형 61">
            <a:extLst>
              <a:ext uri="{FF2B5EF4-FFF2-40B4-BE49-F238E27FC236}">
                <a16:creationId xmlns:a16="http://schemas.microsoft.com/office/drawing/2014/main" id="{F76360F1-571A-F12B-6C5D-B215D54CEB04}"/>
              </a:ext>
            </a:extLst>
          </p:cNvPr>
          <p:cNvSpPr/>
          <p:nvPr/>
        </p:nvSpPr>
        <p:spPr>
          <a:xfrm>
            <a:off x="11674467" y="6556959"/>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마이크로전공</a:t>
            </a:r>
            <a:br>
              <a:rPr lang="en-US" altLang="ko-KR" sz="2000" dirty="0">
                <a:latin typeface="여기어때 잘난체" panose="020B0600000101010101" pitchFamily="50" charset="-127"/>
                <a:ea typeface="여기어때 잘난체" panose="020B0600000101010101" pitchFamily="50" charset="-127"/>
              </a:rPr>
            </a:br>
            <a:r>
              <a:rPr lang="en-US" altLang="ko-KR" sz="2000" dirty="0">
                <a:latin typeface="여기어때 잘난체" panose="020B0600000101010101" pitchFamily="50" charset="-127"/>
                <a:ea typeface="여기어때 잘난체" panose="020B0600000101010101" pitchFamily="50" charset="-127"/>
              </a:rPr>
              <a:t>(2</a:t>
            </a:r>
            <a:r>
              <a:rPr lang="ko-KR" altLang="en-US" sz="2000" dirty="0" err="1">
                <a:latin typeface="여기어때 잘난체" panose="020B0600000101010101" pitchFamily="50" charset="-127"/>
                <a:ea typeface="여기어때 잘난체" panose="020B0600000101010101" pitchFamily="50" charset="-127"/>
              </a:rPr>
              <a:t>개이상</a:t>
            </a:r>
            <a:r>
              <a:rPr lang="ko-KR" altLang="en-US" sz="2000" dirty="0">
                <a:latin typeface="여기어때 잘난체" panose="020B0600000101010101" pitchFamily="50" charset="-127"/>
                <a:ea typeface="여기어때 잘난체" panose="020B0600000101010101" pitchFamily="50" charset="-127"/>
              </a:rPr>
              <a:t> 이수</a:t>
            </a:r>
            <a:r>
              <a:rPr lang="en-US" altLang="ko-KR" sz="2000" dirty="0">
                <a:latin typeface="여기어때 잘난체" panose="020B0600000101010101" pitchFamily="50" charset="-127"/>
                <a:ea typeface="여기어때 잘난체" panose="020B0600000101010101" pitchFamily="50" charset="-127"/>
              </a:rPr>
              <a:t>)</a:t>
            </a:r>
            <a:endParaRPr lang="ko-KR" altLang="en-US" sz="2000" dirty="0">
              <a:latin typeface="여기어때 잘난체" panose="020B0600000101010101" pitchFamily="50" charset="-127"/>
              <a:ea typeface="여기어때 잘난체" panose="020B0600000101010101" pitchFamily="50" charset="-127"/>
            </a:endParaRPr>
          </a:p>
        </p:txBody>
      </p:sp>
      <p:sp>
        <p:nvSpPr>
          <p:cNvPr id="63" name="같음 기호 62">
            <a:extLst>
              <a:ext uri="{FF2B5EF4-FFF2-40B4-BE49-F238E27FC236}">
                <a16:creationId xmlns:a16="http://schemas.microsoft.com/office/drawing/2014/main" id="{A42908C1-0215-1B02-A513-874AE3894780}"/>
              </a:ext>
            </a:extLst>
          </p:cNvPr>
          <p:cNvSpPr/>
          <p:nvPr/>
        </p:nvSpPr>
        <p:spPr>
          <a:xfrm rot="5400000">
            <a:off x="12789756" y="7353428"/>
            <a:ext cx="415636" cy="415636"/>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4" name="직사각형 63">
            <a:extLst>
              <a:ext uri="{FF2B5EF4-FFF2-40B4-BE49-F238E27FC236}">
                <a16:creationId xmlns:a16="http://schemas.microsoft.com/office/drawing/2014/main" id="{824B174F-667B-BB73-0DEC-245E7E41F90C}"/>
              </a:ext>
            </a:extLst>
          </p:cNvPr>
          <p:cNvSpPr/>
          <p:nvPr/>
        </p:nvSpPr>
        <p:spPr>
          <a:xfrm>
            <a:off x="11674467" y="7789930"/>
            <a:ext cx="2701636" cy="7039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bg1"/>
                </a:solidFill>
                <a:latin typeface="여기어때 잘난체" panose="020B0600000101010101" pitchFamily="50" charset="-127"/>
                <a:ea typeface="여기어때 잘난체" panose="020B0600000101010101" pitchFamily="50" charset="-127"/>
              </a:rPr>
              <a:t>주전공학위수여 및</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a:p>
            <a:pPr algn="ctr"/>
            <a:r>
              <a:rPr lang="ko-KR" altLang="en-US" sz="2000" dirty="0" err="1">
                <a:solidFill>
                  <a:schemeClr val="bg1"/>
                </a:solidFill>
                <a:latin typeface="여기어때 잘난체" panose="020B0600000101010101" pitchFamily="50" charset="-127"/>
                <a:ea typeface="여기어때 잘난체" panose="020B0600000101010101" pitchFamily="50" charset="-127"/>
              </a:rPr>
              <a:t>마이크로전공</a:t>
            </a:r>
            <a:r>
              <a:rPr lang="ko-KR" altLang="en-US" sz="2000" dirty="0">
                <a:solidFill>
                  <a:schemeClr val="bg1"/>
                </a:solidFill>
                <a:latin typeface="여기어때 잘난체" panose="020B0600000101010101" pitchFamily="50" charset="-127"/>
                <a:ea typeface="여기어때 잘난체" panose="020B0600000101010101" pitchFamily="50" charset="-127"/>
              </a:rPr>
              <a:t> 기재</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p:txBody>
      </p:sp>
      <p:sp>
        <p:nvSpPr>
          <p:cNvPr id="48" name="TextBox 47">
            <a:extLst>
              <a:ext uri="{FF2B5EF4-FFF2-40B4-BE49-F238E27FC236}">
                <a16:creationId xmlns:a16="http://schemas.microsoft.com/office/drawing/2014/main" id="{04203435-333E-4974-95DE-9EBF78118350}"/>
              </a:ext>
            </a:extLst>
          </p:cNvPr>
          <p:cNvSpPr txBox="1"/>
          <p:nvPr/>
        </p:nvSpPr>
        <p:spPr>
          <a:xfrm>
            <a:off x="5939781" y="8803226"/>
            <a:ext cx="5418471" cy="461665"/>
          </a:xfrm>
          <a:prstGeom prst="rect">
            <a:avLst/>
          </a:prstGeom>
          <a:noFill/>
        </p:spPr>
        <p:txBody>
          <a:bodyPr wrap="none" rtlCol="0">
            <a:spAutoFit/>
          </a:bodyPr>
          <a:lstStyle/>
          <a:p>
            <a:r>
              <a:rPr lang="en-US" altLang="ko-KR" sz="2400" dirty="0">
                <a:latin typeface="나눔스퀘어 ExtraBold" panose="020B0600000101010101" pitchFamily="50" charset="-127"/>
                <a:ea typeface="나눔스퀘어 ExtraBold" panose="020B0600000101010101" pitchFamily="50" charset="-127"/>
              </a:rPr>
              <a:t>※</a:t>
            </a:r>
            <a:r>
              <a:rPr lang="ko-KR" altLang="en-US" sz="2400" dirty="0">
                <a:latin typeface="나눔스퀘어 ExtraBold" panose="020B0600000101010101" pitchFamily="50" charset="-127"/>
                <a:ea typeface="나눔스퀘어 ExtraBold" panose="020B0600000101010101" pitchFamily="50" charset="-127"/>
              </a:rPr>
              <a:t>편입생 또한 전공제도 신청 및 이수 가능</a:t>
            </a:r>
            <a:endParaRPr lang="en-US" altLang="ko-KR" sz="2000"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618639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C23CF-961E-2124-8D9A-42E893225477}"/>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F6FD24B-BF10-53D4-6F11-90E58D214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2D44499F-1A34-9568-1AF6-410BDE4B8FE7}"/>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AFE8AEC6-302D-C1B7-694D-76414B86F50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89473FF1-591D-4825-BA87-C522B05803CF}"/>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CA8C3E38-95E1-3B50-AC35-8C29C0DC12DF}"/>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2FC7CFE6-CFF7-2AA9-590B-3B70BB050706}"/>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1895AB7A-6AC4-42C2-8244-445EC04BF442}"/>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467F2042-E82D-248B-DD6D-D9C1FDF5941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E77BB50B-4D4A-A2E3-653F-3DE62435F976}"/>
              </a:ext>
            </a:extLst>
          </p:cNvPr>
          <p:cNvSpPr/>
          <p:nvPr/>
        </p:nvSpPr>
        <p:spPr>
          <a:xfrm>
            <a:off x="377053" y="1772966"/>
            <a:ext cx="17298054"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1. </a:t>
            </a:r>
            <a:r>
              <a:rPr lang="ko-KR" altLang="en-US" dirty="0">
                <a:latin typeface="나눔고딕 ExtraBold" panose="020D0904000000000000" pitchFamily="50" charset="-127"/>
                <a:ea typeface="나눔고딕 ExtraBold" panose="020D0904000000000000" pitchFamily="50" charset="-127"/>
              </a:rPr>
              <a:t>수강신청 시스템 접속하기</a:t>
            </a:r>
          </a:p>
        </p:txBody>
      </p:sp>
      <p:sp>
        <p:nvSpPr>
          <p:cNvPr id="19" name="TextBox 18">
            <a:extLst>
              <a:ext uri="{FF2B5EF4-FFF2-40B4-BE49-F238E27FC236}">
                <a16:creationId xmlns:a16="http://schemas.microsoft.com/office/drawing/2014/main" id="{547F5D3D-EBE0-71CB-7477-7168B59E0003}"/>
              </a:ext>
            </a:extLst>
          </p:cNvPr>
          <p:cNvSpPr txBox="1"/>
          <p:nvPr/>
        </p:nvSpPr>
        <p:spPr>
          <a:xfrm>
            <a:off x="2922602" y="9079849"/>
            <a:ext cx="1316762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수강신청 기간에 수강신청 진행 시 미리 접속한 경우 접속처리가 되지 않으니 수강신청시작 시간에 맞춰 정확히 입장하여 주시기 바랍니다</a:t>
            </a:r>
            <a:r>
              <a:rPr lang="en-US" altLang="ko-KR" sz="1600" dirty="0">
                <a:latin typeface="나눔고딕 ExtraBold" panose="020D0904000000000000" pitchFamily="50" charset="-127"/>
                <a:ea typeface="나눔고딕 ExtraBold" panose="020D0904000000000000" pitchFamily="50" charset="-127"/>
              </a:rPr>
              <a:t>.</a:t>
            </a:r>
            <a:endParaRPr lang="ko-KR" altLang="en-US" sz="1600" dirty="0">
              <a:latin typeface="나눔고딕 ExtraBold" panose="020D0904000000000000" pitchFamily="50" charset="-127"/>
              <a:ea typeface="나눔고딕 ExtraBold" panose="020D0904000000000000" pitchFamily="50" charset="-127"/>
            </a:endParaRPr>
          </a:p>
        </p:txBody>
      </p:sp>
      <p:pic>
        <p:nvPicPr>
          <p:cNvPr id="16" name="그림 15">
            <a:extLst>
              <a:ext uri="{FF2B5EF4-FFF2-40B4-BE49-F238E27FC236}">
                <a16:creationId xmlns:a16="http://schemas.microsoft.com/office/drawing/2014/main" id="{EB07D2AE-7223-4AC4-9454-123EBB8F96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1168" y="2374106"/>
            <a:ext cx="13438801" cy="6541138"/>
          </a:xfrm>
          <a:prstGeom prst="rect">
            <a:avLst/>
          </a:prstGeom>
        </p:spPr>
      </p:pic>
      <p:sp>
        <p:nvSpPr>
          <p:cNvPr id="17" name="TextBox 16">
            <a:extLst>
              <a:ext uri="{FF2B5EF4-FFF2-40B4-BE49-F238E27FC236}">
                <a16:creationId xmlns:a16="http://schemas.microsoft.com/office/drawing/2014/main" id="{AB7F4C52-202B-49D2-BCC9-0483238859C9}"/>
              </a:ext>
            </a:extLst>
          </p:cNvPr>
          <p:cNvSpPr txBox="1"/>
          <p:nvPr/>
        </p:nvSpPr>
        <p:spPr>
          <a:xfrm>
            <a:off x="3845751" y="6054546"/>
            <a:ext cx="165444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ko-KR" altLang="en-US" dirty="0">
                <a:solidFill>
                  <a:schemeClr val="bg1"/>
                </a:solidFill>
              </a:rPr>
              <a:t>수강신청클릭</a:t>
            </a:r>
          </a:p>
        </p:txBody>
      </p:sp>
      <p:sp>
        <p:nvSpPr>
          <p:cNvPr id="18" name="화살표: 오른쪽 17">
            <a:extLst>
              <a:ext uri="{FF2B5EF4-FFF2-40B4-BE49-F238E27FC236}">
                <a16:creationId xmlns:a16="http://schemas.microsoft.com/office/drawing/2014/main" id="{2E39672C-ED85-4407-850D-479C4CA4668D}"/>
              </a:ext>
            </a:extLst>
          </p:cNvPr>
          <p:cNvSpPr/>
          <p:nvPr/>
        </p:nvSpPr>
        <p:spPr>
          <a:xfrm rot="10800000">
            <a:off x="3273287" y="6041278"/>
            <a:ext cx="397565" cy="371061"/>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612282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D8313-B7ED-A926-E35A-B3F71B0D3210}"/>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E81B3E67-A3FA-276A-12B4-A97D87472385}"/>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DB89D968-9A81-1BAE-4C4F-47FCADDCCD9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0CD0994-66D2-46BA-3C9A-9D59A0D5549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3DEE711A-BA2E-17F4-41F3-2AE41B3F4AAF}"/>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8332AC10-15EA-96EB-2551-779E0B4A5DFF}"/>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9F5A1D38-1406-96B0-AFFE-3F458B34D73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BFFB162A-EA0D-58E3-73A2-E3AA2D5565D6}"/>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F4CFE4AC-3B6F-8D40-A7F9-D5B6060788B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D45BD857-9855-A869-CE0D-FD87108F819E}"/>
              </a:ext>
            </a:extLst>
          </p:cNvPr>
          <p:cNvSpPr/>
          <p:nvPr/>
        </p:nvSpPr>
        <p:spPr>
          <a:xfrm>
            <a:off x="2940230" y="1772966"/>
            <a:ext cx="12663836"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CDDDB07C-6435-9E7E-44D2-930995223CDC}"/>
              </a:ext>
            </a:extLst>
          </p:cNvPr>
          <p:cNvSpPr txBox="1"/>
          <p:nvPr/>
        </p:nvSpPr>
        <p:spPr>
          <a:xfrm>
            <a:off x="7102151" y="8870917"/>
            <a:ext cx="4977553"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해당 화면에서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학번</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교직원번호 조회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버튼 클릭</a:t>
            </a:r>
          </a:p>
        </p:txBody>
      </p:sp>
      <p:pic>
        <p:nvPicPr>
          <p:cNvPr id="2" name="Picture 4">
            <a:extLst>
              <a:ext uri="{FF2B5EF4-FFF2-40B4-BE49-F238E27FC236}">
                <a16:creationId xmlns:a16="http://schemas.microsoft.com/office/drawing/2014/main" id="{93ECCE92-F0FD-54CA-EAE9-2DFBEB3FD7DB}"/>
              </a:ext>
            </a:extLst>
          </p:cNvPr>
          <p:cNvPicPr>
            <a:picLocks noChangeAspect="1"/>
          </p:cNvPicPr>
          <p:nvPr/>
        </p:nvPicPr>
        <p:blipFill>
          <a:blip r:embed="rId4"/>
          <a:stretch>
            <a:fillRect/>
          </a:stretch>
        </p:blipFill>
        <p:spPr>
          <a:xfrm>
            <a:off x="2984786" y="2514034"/>
            <a:ext cx="12619280" cy="6174615"/>
          </a:xfrm>
          <a:prstGeom prst="rect">
            <a:avLst/>
          </a:prstGeom>
          <a:noFill/>
          <a:ln>
            <a:noFill/>
          </a:ln>
          <a:effectLst/>
        </p:spPr>
      </p:pic>
      <p:sp>
        <p:nvSpPr>
          <p:cNvPr id="16" name="직사각형 15">
            <a:extLst>
              <a:ext uri="{FF2B5EF4-FFF2-40B4-BE49-F238E27FC236}">
                <a16:creationId xmlns:a16="http://schemas.microsoft.com/office/drawing/2014/main" id="{B62B450D-C50C-F98B-87D3-C485391A447A}"/>
              </a:ext>
            </a:extLst>
          </p:cNvPr>
          <p:cNvSpPr/>
          <p:nvPr/>
        </p:nvSpPr>
        <p:spPr>
          <a:xfrm>
            <a:off x="10484687" y="5465874"/>
            <a:ext cx="1114646" cy="19832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51764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277A-1EFB-A0A4-26F8-06F721B66EB3}"/>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A436C6B-8394-065D-FF6D-F90CFE610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753A35F0-4337-58C3-E36A-CCC997B9928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6B66023-97FC-443C-EA55-A9A04600608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8E640B1-58D7-4AAB-C6BB-E4AB33D6880C}"/>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CB39AA6-EC7C-537D-0226-6220A8439FB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419393C6-78B5-D0BE-9E73-27C81CDD312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F350A3F-0ED6-B0B1-BFA4-C4CCD3AB2CCC}"/>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0B723B3E-99A8-6FFA-5537-DF6C6A63BE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0DEE6200-0CCA-5535-D26C-C5554855A48A}"/>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968E08E1-4728-BE4D-71D9-DA32F3416E77}"/>
              </a:ext>
            </a:extLst>
          </p:cNvPr>
          <p:cNvSpPr txBox="1"/>
          <p:nvPr/>
        </p:nvSpPr>
        <p:spPr>
          <a:xfrm>
            <a:off x="1998132" y="5862446"/>
            <a:ext cx="4771635" cy="1569660"/>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본인의 이름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본인명의 휴대폰 정보</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생년월일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및 성별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입력</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내국인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외국인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개인정보 수집 및 이용 동의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하단의</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인증요청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pic>
        <p:nvPicPr>
          <p:cNvPr id="10" name="Picture 5">
            <a:extLst>
              <a:ext uri="{FF2B5EF4-FFF2-40B4-BE49-F238E27FC236}">
                <a16:creationId xmlns:a16="http://schemas.microsoft.com/office/drawing/2014/main" id="{77EF5F07-DC43-F0C2-78EB-8C6307242D30}"/>
              </a:ext>
            </a:extLst>
          </p:cNvPr>
          <p:cNvPicPr>
            <a:picLocks noChangeAspect="1"/>
          </p:cNvPicPr>
          <p:nvPr/>
        </p:nvPicPr>
        <p:blipFill>
          <a:blip r:embed="rId4"/>
          <a:srcRect l="10043" t="6413" r="4792" b="10057"/>
          <a:stretch>
            <a:fillRect/>
          </a:stretch>
        </p:blipFill>
        <p:spPr>
          <a:xfrm>
            <a:off x="2082800" y="2527838"/>
            <a:ext cx="3869267" cy="3143769"/>
          </a:xfrm>
          <a:prstGeom prst="rect">
            <a:avLst/>
          </a:prstGeom>
          <a:noFill/>
          <a:ln>
            <a:noFill/>
          </a:ln>
          <a:effectLst/>
        </p:spPr>
      </p:pic>
      <p:pic>
        <p:nvPicPr>
          <p:cNvPr id="12" name="Picture 7">
            <a:extLst>
              <a:ext uri="{FF2B5EF4-FFF2-40B4-BE49-F238E27FC236}">
                <a16:creationId xmlns:a16="http://schemas.microsoft.com/office/drawing/2014/main" id="{6E3AABC8-A3B8-91B3-C7DD-48DB02E2F93B}"/>
              </a:ext>
            </a:extLst>
          </p:cNvPr>
          <p:cNvPicPr>
            <a:picLocks noChangeAspect="1"/>
          </p:cNvPicPr>
          <p:nvPr/>
        </p:nvPicPr>
        <p:blipFill>
          <a:blip r:embed="rId5"/>
          <a:stretch>
            <a:fillRect/>
          </a:stretch>
        </p:blipFill>
        <p:spPr>
          <a:xfrm>
            <a:off x="8043588" y="2523937"/>
            <a:ext cx="2497666" cy="3143769"/>
          </a:xfrm>
          <a:prstGeom prst="rect">
            <a:avLst/>
          </a:prstGeom>
          <a:noFill/>
          <a:ln>
            <a:noFill/>
          </a:ln>
          <a:effectLst/>
        </p:spPr>
      </p:pic>
      <p:pic>
        <p:nvPicPr>
          <p:cNvPr id="13" name="Picture 9">
            <a:extLst>
              <a:ext uri="{FF2B5EF4-FFF2-40B4-BE49-F238E27FC236}">
                <a16:creationId xmlns:a16="http://schemas.microsoft.com/office/drawing/2014/main" id="{ECBDF71C-CC9C-83D3-B413-F3B5C50AC2BB}"/>
              </a:ext>
            </a:extLst>
          </p:cNvPr>
          <p:cNvPicPr>
            <a:picLocks noChangeAspect="1"/>
          </p:cNvPicPr>
          <p:nvPr/>
        </p:nvPicPr>
        <p:blipFill>
          <a:blip r:embed="rId6"/>
          <a:srcRect t="5149"/>
          <a:stretch>
            <a:fillRect/>
          </a:stretch>
        </p:blipFill>
        <p:spPr>
          <a:xfrm>
            <a:off x="12162050" y="2677131"/>
            <a:ext cx="4547238" cy="2990575"/>
          </a:xfrm>
          <a:prstGeom prst="rect">
            <a:avLst/>
          </a:prstGeom>
          <a:noFill/>
          <a:ln>
            <a:noFill/>
          </a:ln>
          <a:effectLst/>
        </p:spPr>
      </p:pic>
      <p:sp>
        <p:nvSpPr>
          <p:cNvPr id="15" name="화살표: 오른쪽 14">
            <a:extLst>
              <a:ext uri="{FF2B5EF4-FFF2-40B4-BE49-F238E27FC236}">
                <a16:creationId xmlns:a16="http://schemas.microsoft.com/office/drawing/2014/main" id="{0DEBEB7B-D11C-F4F2-7C1B-E8156D3D853C}"/>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1144574F-9960-1904-2B31-FD13FC580EA9}"/>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2CA73953-89C9-7816-A7E2-5940CB674945}"/>
              </a:ext>
            </a:extLst>
          </p:cNvPr>
          <p:cNvSpPr txBox="1"/>
          <p:nvPr/>
        </p:nvSpPr>
        <p:spPr>
          <a:xfrm>
            <a:off x="7822058" y="5862446"/>
            <a:ext cx="3551795"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4. </a:t>
            </a:r>
            <a:r>
              <a:rPr lang="ko-KR" altLang="en-US" sz="1600" dirty="0">
                <a:latin typeface="나눔고딕 ExtraBold" panose="020D0904000000000000" pitchFamily="50" charset="-127"/>
                <a:ea typeface="나눔고딕 ExtraBold" panose="020D0904000000000000" pitchFamily="50" charset="-127"/>
              </a:rPr>
              <a:t>본인 명의 휴대폰 통신사 선택</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5. </a:t>
            </a:r>
            <a:r>
              <a:rPr lang="ko-KR" altLang="en-US" sz="1600" dirty="0">
                <a:latin typeface="나눔고딕 ExtraBold" panose="020D0904000000000000" pitchFamily="50" charset="-127"/>
                <a:ea typeface="나눔고딕 ExtraBold" panose="020D0904000000000000" pitchFamily="50" charset="-127"/>
              </a:rPr>
              <a:t>하단의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시작하기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sp>
        <p:nvSpPr>
          <p:cNvPr id="19" name="TextBox 18">
            <a:extLst>
              <a:ext uri="{FF2B5EF4-FFF2-40B4-BE49-F238E27FC236}">
                <a16:creationId xmlns:a16="http://schemas.microsoft.com/office/drawing/2014/main" id="{472304EC-4FF6-0EFC-6903-1101FFE0A891}"/>
              </a:ext>
            </a:extLst>
          </p:cNvPr>
          <p:cNvSpPr txBox="1"/>
          <p:nvPr/>
        </p:nvSpPr>
        <p:spPr>
          <a:xfrm>
            <a:off x="14043287" y="5862446"/>
            <a:ext cx="206298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6. </a:t>
            </a:r>
            <a:r>
              <a:rPr lang="ko-KR" altLang="en-US" sz="1600" dirty="0">
                <a:latin typeface="나눔고딕 ExtraBold" panose="020D0904000000000000" pitchFamily="50" charset="-127"/>
                <a:ea typeface="나눔고딕 ExtraBold" panose="020D0904000000000000" pitchFamily="50" charset="-127"/>
              </a:rPr>
              <a:t>학번 확인</a:t>
            </a:r>
          </a:p>
        </p:txBody>
      </p:sp>
    </p:spTree>
    <p:extLst>
      <p:ext uri="{BB962C8B-B14F-4D97-AF65-F5344CB8AC3E}">
        <p14:creationId xmlns:p14="http://schemas.microsoft.com/office/powerpoint/2010/main" val="1320516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277A-1EFB-A0A4-26F8-06F721B66EB3}"/>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A436C6B-8394-065D-FF6D-F90CFE610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753A35F0-4337-58C3-E36A-CCC997B9928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6B66023-97FC-443C-EA55-A9A04600608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8E640B1-58D7-4AAB-C6BB-E4AB33D6880C}"/>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CB39AA6-EC7C-537D-0226-6220A8439FB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419393C6-78B5-D0BE-9E73-27C81CDD312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F350A3F-0ED6-B0B1-BFA4-C4CCD3AB2CCC}"/>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0B723B3E-99A8-6FFA-5537-DF6C6A63BE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0DEE6200-0CCA-5535-D26C-C5554855A48A}"/>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968E08E1-4728-BE4D-71D9-DA32F3416E77}"/>
              </a:ext>
            </a:extLst>
          </p:cNvPr>
          <p:cNvSpPr txBox="1"/>
          <p:nvPr/>
        </p:nvSpPr>
        <p:spPr>
          <a:xfrm>
            <a:off x="1998132" y="5862446"/>
            <a:ext cx="4771635" cy="1569660"/>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본인의 이름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본인명의 휴대폰 정보</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생년월일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및 성별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입력</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내국인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외국인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개인정보 수집 및 이용 동의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하단의</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인증요청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pic>
        <p:nvPicPr>
          <p:cNvPr id="10" name="Picture 5">
            <a:extLst>
              <a:ext uri="{FF2B5EF4-FFF2-40B4-BE49-F238E27FC236}">
                <a16:creationId xmlns:a16="http://schemas.microsoft.com/office/drawing/2014/main" id="{77EF5F07-DC43-F0C2-78EB-8C6307242D30}"/>
              </a:ext>
            </a:extLst>
          </p:cNvPr>
          <p:cNvPicPr>
            <a:picLocks noChangeAspect="1"/>
          </p:cNvPicPr>
          <p:nvPr/>
        </p:nvPicPr>
        <p:blipFill>
          <a:blip r:embed="rId4"/>
          <a:srcRect l="10043" t="6413" r="4792" b="10057"/>
          <a:stretch>
            <a:fillRect/>
          </a:stretch>
        </p:blipFill>
        <p:spPr>
          <a:xfrm>
            <a:off x="2082800" y="2527838"/>
            <a:ext cx="3869267" cy="3143769"/>
          </a:xfrm>
          <a:prstGeom prst="rect">
            <a:avLst/>
          </a:prstGeom>
          <a:noFill/>
          <a:ln>
            <a:noFill/>
          </a:ln>
          <a:effectLst/>
        </p:spPr>
      </p:pic>
      <p:pic>
        <p:nvPicPr>
          <p:cNvPr id="12" name="Picture 7">
            <a:extLst>
              <a:ext uri="{FF2B5EF4-FFF2-40B4-BE49-F238E27FC236}">
                <a16:creationId xmlns:a16="http://schemas.microsoft.com/office/drawing/2014/main" id="{6E3AABC8-A3B8-91B3-C7DD-48DB02E2F93B}"/>
              </a:ext>
            </a:extLst>
          </p:cNvPr>
          <p:cNvPicPr>
            <a:picLocks noChangeAspect="1"/>
          </p:cNvPicPr>
          <p:nvPr/>
        </p:nvPicPr>
        <p:blipFill>
          <a:blip r:embed="rId5"/>
          <a:stretch>
            <a:fillRect/>
          </a:stretch>
        </p:blipFill>
        <p:spPr>
          <a:xfrm>
            <a:off x="8043588" y="2523937"/>
            <a:ext cx="2497666" cy="3143769"/>
          </a:xfrm>
          <a:prstGeom prst="rect">
            <a:avLst/>
          </a:prstGeom>
          <a:noFill/>
          <a:ln>
            <a:noFill/>
          </a:ln>
          <a:effectLst/>
        </p:spPr>
      </p:pic>
      <p:pic>
        <p:nvPicPr>
          <p:cNvPr id="13" name="Picture 9">
            <a:extLst>
              <a:ext uri="{FF2B5EF4-FFF2-40B4-BE49-F238E27FC236}">
                <a16:creationId xmlns:a16="http://schemas.microsoft.com/office/drawing/2014/main" id="{ECBDF71C-CC9C-83D3-B413-F3B5C50AC2BB}"/>
              </a:ext>
            </a:extLst>
          </p:cNvPr>
          <p:cNvPicPr>
            <a:picLocks noChangeAspect="1"/>
          </p:cNvPicPr>
          <p:nvPr/>
        </p:nvPicPr>
        <p:blipFill>
          <a:blip r:embed="rId6"/>
          <a:srcRect t="5149"/>
          <a:stretch>
            <a:fillRect/>
          </a:stretch>
        </p:blipFill>
        <p:spPr>
          <a:xfrm>
            <a:off x="12162050" y="2677131"/>
            <a:ext cx="4547238" cy="2990575"/>
          </a:xfrm>
          <a:prstGeom prst="rect">
            <a:avLst/>
          </a:prstGeom>
          <a:noFill/>
          <a:ln>
            <a:noFill/>
          </a:ln>
          <a:effectLst/>
        </p:spPr>
      </p:pic>
      <p:sp>
        <p:nvSpPr>
          <p:cNvPr id="15" name="화살표: 오른쪽 14">
            <a:extLst>
              <a:ext uri="{FF2B5EF4-FFF2-40B4-BE49-F238E27FC236}">
                <a16:creationId xmlns:a16="http://schemas.microsoft.com/office/drawing/2014/main" id="{0DEBEB7B-D11C-F4F2-7C1B-E8156D3D853C}"/>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1144574F-9960-1904-2B31-FD13FC580EA9}"/>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2CA73953-89C9-7816-A7E2-5940CB674945}"/>
              </a:ext>
            </a:extLst>
          </p:cNvPr>
          <p:cNvSpPr txBox="1"/>
          <p:nvPr/>
        </p:nvSpPr>
        <p:spPr>
          <a:xfrm>
            <a:off x="7822058" y="5862446"/>
            <a:ext cx="3551795"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4. </a:t>
            </a:r>
            <a:r>
              <a:rPr lang="ko-KR" altLang="en-US" sz="1600" dirty="0">
                <a:latin typeface="나눔고딕 ExtraBold" panose="020D0904000000000000" pitchFamily="50" charset="-127"/>
                <a:ea typeface="나눔고딕 ExtraBold" panose="020D0904000000000000" pitchFamily="50" charset="-127"/>
              </a:rPr>
              <a:t>본인 명의 휴대폰 통신사 선택</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5. </a:t>
            </a:r>
            <a:r>
              <a:rPr lang="ko-KR" altLang="en-US" sz="1600" dirty="0">
                <a:latin typeface="나눔고딕 ExtraBold" panose="020D0904000000000000" pitchFamily="50" charset="-127"/>
                <a:ea typeface="나눔고딕 ExtraBold" panose="020D0904000000000000" pitchFamily="50" charset="-127"/>
              </a:rPr>
              <a:t>하단의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시작하기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sp>
        <p:nvSpPr>
          <p:cNvPr id="19" name="TextBox 18">
            <a:extLst>
              <a:ext uri="{FF2B5EF4-FFF2-40B4-BE49-F238E27FC236}">
                <a16:creationId xmlns:a16="http://schemas.microsoft.com/office/drawing/2014/main" id="{472304EC-4FF6-0EFC-6903-1101FFE0A891}"/>
              </a:ext>
            </a:extLst>
          </p:cNvPr>
          <p:cNvSpPr txBox="1"/>
          <p:nvPr/>
        </p:nvSpPr>
        <p:spPr>
          <a:xfrm>
            <a:off x="14043287" y="5862446"/>
            <a:ext cx="206298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6. </a:t>
            </a:r>
            <a:r>
              <a:rPr lang="ko-KR" altLang="en-US" sz="1600" dirty="0">
                <a:latin typeface="나눔고딕 ExtraBold" panose="020D0904000000000000" pitchFamily="50" charset="-127"/>
                <a:ea typeface="나눔고딕 ExtraBold" panose="020D0904000000000000" pitchFamily="50" charset="-127"/>
              </a:rPr>
              <a:t>학번 확인</a:t>
            </a:r>
          </a:p>
        </p:txBody>
      </p:sp>
      <p:sp>
        <p:nvSpPr>
          <p:cNvPr id="2" name="직사각형 1">
            <a:extLst>
              <a:ext uri="{FF2B5EF4-FFF2-40B4-BE49-F238E27FC236}">
                <a16:creationId xmlns:a16="http://schemas.microsoft.com/office/drawing/2014/main" id="{9A63A190-D1C7-41EC-B8E0-A72F62ECC732}"/>
              </a:ext>
            </a:extLst>
          </p:cNvPr>
          <p:cNvSpPr/>
          <p:nvPr/>
        </p:nvSpPr>
        <p:spPr>
          <a:xfrm>
            <a:off x="1780674" y="2331766"/>
            <a:ext cx="4642118" cy="61822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372211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277A-1EFB-A0A4-26F8-06F721B66EB3}"/>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A436C6B-8394-065D-FF6D-F90CFE610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753A35F0-4337-58C3-E36A-CCC997B9928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6B66023-97FC-443C-EA55-A9A04600608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8E640B1-58D7-4AAB-C6BB-E4AB33D6880C}"/>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CB39AA6-EC7C-537D-0226-6220A8439FB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419393C6-78B5-D0BE-9E73-27C81CDD312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F350A3F-0ED6-B0B1-BFA4-C4CCD3AB2CCC}"/>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0B723B3E-99A8-6FFA-5537-DF6C6A63BE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0DEE6200-0CCA-5535-D26C-C5554855A48A}"/>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968E08E1-4728-BE4D-71D9-DA32F3416E77}"/>
              </a:ext>
            </a:extLst>
          </p:cNvPr>
          <p:cNvSpPr txBox="1"/>
          <p:nvPr/>
        </p:nvSpPr>
        <p:spPr>
          <a:xfrm>
            <a:off x="1998132" y="5862446"/>
            <a:ext cx="4771635" cy="1569660"/>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본인의 이름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본인명의 휴대폰 정보</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생년월일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및 성별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입력</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내국인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외국인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개인정보 수집 및 이용 동의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하단의</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인증요청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pic>
        <p:nvPicPr>
          <p:cNvPr id="10" name="Picture 5">
            <a:extLst>
              <a:ext uri="{FF2B5EF4-FFF2-40B4-BE49-F238E27FC236}">
                <a16:creationId xmlns:a16="http://schemas.microsoft.com/office/drawing/2014/main" id="{77EF5F07-DC43-F0C2-78EB-8C6307242D30}"/>
              </a:ext>
            </a:extLst>
          </p:cNvPr>
          <p:cNvPicPr>
            <a:picLocks noChangeAspect="1"/>
          </p:cNvPicPr>
          <p:nvPr/>
        </p:nvPicPr>
        <p:blipFill>
          <a:blip r:embed="rId4"/>
          <a:srcRect l="10043" t="6413" r="4792" b="10057"/>
          <a:stretch>
            <a:fillRect/>
          </a:stretch>
        </p:blipFill>
        <p:spPr>
          <a:xfrm>
            <a:off x="2082800" y="2527838"/>
            <a:ext cx="3869267" cy="3143769"/>
          </a:xfrm>
          <a:prstGeom prst="rect">
            <a:avLst/>
          </a:prstGeom>
          <a:noFill/>
          <a:ln>
            <a:noFill/>
          </a:ln>
          <a:effectLst/>
        </p:spPr>
      </p:pic>
      <p:pic>
        <p:nvPicPr>
          <p:cNvPr id="12" name="Picture 7">
            <a:extLst>
              <a:ext uri="{FF2B5EF4-FFF2-40B4-BE49-F238E27FC236}">
                <a16:creationId xmlns:a16="http://schemas.microsoft.com/office/drawing/2014/main" id="{6E3AABC8-A3B8-91B3-C7DD-48DB02E2F93B}"/>
              </a:ext>
            </a:extLst>
          </p:cNvPr>
          <p:cNvPicPr>
            <a:picLocks noChangeAspect="1"/>
          </p:cNvPicPr>
          <p:nvPr/>
        </p:nvPicPr>
        <p:blipFill>
          <a:blip r:embed="rId5"/>
          <a:stretch>
            <a:fillRect/>
          </a:stretch>
        </p:blipFill>
        <p:spPr>
          <a:xfrm>
            <a:off x="8043588" y="2523937"/>
            <a:ext cx="2497666" cy="3143769"/>
          </a:xfrm>
          <a:prstGeom prst="rect">
            <a:avLst/>
          </a:prstGeom>
          <a:noFill/>
          <a:ln>
            <a:noFill/>
          </a:ln>
          <a:effectLst/>
        </p:spPr>
      </p:pic>
      <p:pic>
        <p:nvPicPr>
          <p:cNvPr id="13" name="Picture 9">
            <a:extLst>
              <a:ext uri="{FF2B5EF4-FFF2-40B4-BE49-F238E27FC236}">
                <a16:creationId xmlns:a16="http://schemas.microsoft.com/office/drawing/2014/main" id="{ECBDF71C-CC9C-83D3-B413-F3B5C50AC2BB}"/>
              </a:ext>
            </a:extLst>
          </p:cNvPr>
          <p:cNvPicPr>
            <a:picLocks noChangeAspect="1"/>
          </p:cNvPicPr>
          <p:nvPr/>
        </p:nvPicPr>
        <p:blipFill>
          <a:blip r:embed="rId6"/>
          <a:srcRect t="5149"/>
          <a:stretch>
            <a:fillRect/>
          </a:stretch>
        </p:blipFill>
        <p:spPr>
          <a:xfrm>
            <a:off x="12162050" y="2677131"/>
            <a:ext cx="4547238" cy="2990575"/>
          </a:xfrm>
          <a:prstGeom prst="rect">
            <a:avLst/>
          </a:prstGeom>
          <a:noFill/>
          <a:ln>
            <a:noFill/>
          </a:ln>
          <a:effectLst/>
        </p:spPr>
      </p:pic>
      <p:sp>
        <p:nvSpPr>
          <p:cNvPr id="15" name="화살표: 오른쪽 14">
            <a:extLst>
              <a:ext uri="{FF2B5EF4-FFF2-40B4-BE49-F238E27FC236}">
                <a16:creationId xmlns:a16="http://schemas.microsoft.com/office/drawing/2014/main" id="{0DEBEB7B-D11C-F4F2-7C1B-E8156D3D853C}"/>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1144574F-9960-1904-2B31-FD13FC580EA9}"/>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2CA73953-89C9-7816-A7E2-5940CB674945}"/>
              </a:ext>
            </a:extLst>
          </p:cNvPr>
          <p:cNvSpPr txBox="1"/>
          <p:nvPr/>
        </p:nvSpPr>
        <p:spPr>
          <a:xfrm>
            <a:off x="7822058" y="5862446"/>
            <a:ext cx="3551795"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4. </a:t>
            </a:r>
            <a:r>
              <a:rPr lang="ko-KR" altLang="en-US" sz="1600" dirty="0">
                <a:latin typeface="나눔고딕 ExtraBold" panose="020D0904000000000000" pitchFamily="50" charset="-127"/>
                <a:ea typeface="나눔고딕 ExtraBold" panose="020D0904000000000000" pitchFamily="50" charset="-127"/>
              </a:rPr>
              <a:t>본인 명의 휴대폰 통신사 선택</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5. </a:t>
            </a:r>
            <a:r>
              <a:rPr lang="ko-KR" altLang="en-US" sz="1600" dirty="0">
                <a:latin typeface="나눔고딕 ExtraBold" panose="020D0904000000000000" pitchFamily="50" charset="-127"/>
                <a:ea typeface="나눔고딕 ExtraBold" panose="020D0904000000000000" pitchFamily="50" charset="-127"/>
              </a:rPr>
              <a:t>하단의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시작하기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sp>
        <p:nvSpPr>
          <p:cNvPr id="19" name="TextBox 18">
            <a:extLst>
              <a:ext uri="{FF2B5EF4-FFF2-40B4-BE49-F238E27FC236}">
                <a16:creationId xmlns:a16="http://schemas.microsoft.com/office/drawing/2014/main" id="{472304EC-4FF6-0EFC-6903-1101FFE0A891}"/>
              </a:ext>
            </a:extLst>
          </p:cNvPr>
          <p:cNvSpPr txBox="1"/>
          <p:nvPr/>
        </p:nvSpPr>
        <p:spPr>
          <a:xfrm>
            <a:off x="14043287" y="5862446"/>
            <a:ext cx="206298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6. </a:t>
            </a:r>
            <a:r>
              <a:rPr lang="ko-KR" altLang="en-US" sz="1600" dirty="0">
                <a:latin typeface="나눔고딕 ExtraBold" panose="020D0904000000000000" pitchFamily="50" charset="-127"/>
                <a:ea typeface="나눔고딕 ExtraBold" panose="020D0904000000000000" pitchFamily="50" charset="-127"/>
              </a:rPr>
              <a:t>학번 확인</a:t>
            </a:r>
          </a:p>
        </p:txBody>
      </p:sp>
      <p:sp>
        <p:nvSpPr>
          <p:cNvPr id="20" name="직사각형 19">
            <a:extLst>
              <a:ext uri="{FF2B5EF4-FFF2-40B4-BE49-F238E27FC236}">
                <a16:creationId xmlns:a16="http://schemas.microsoft.com/office/drawing/2014/main" id="{6F973D61-1026-47FA-B9B0-FB331DB3FD3A}"/>
              </a:ext>
            </a:extLst>
          </p:cNvPr>
          <p:cNvSpPr/>
          <p:nvPr/>
        </p:nvSpPr>
        <p:spPr>
          <a:xfrm>
            <a:off x="7741005" y="2331766"/>
            <a:ext cx="3184912" cy="61822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744071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277A-1EFB-A0A4-26F8-06F721B66EB3}"/>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A436C6B-8394-065D-FF6D-F90CFE610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753A35F0-4337-58C3-E36A-CCC997B9928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6B66023-97FC-443C-EA55-A9A04600608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8E640B1-58D7-4AAB-C6BB-E4AB33D6880C}"/>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CB39AA6-EC7C-537D-0226-6220A8439FB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419393C6-78B5-D0BE-9E73-27C81CDD312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F350A3F-0ED6-B0B1-BFA4-C4CCD3AB2CCC}"/>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0B723B3E-99A8-6FFA-5537-DF6C6A63BE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0DEE6200-0CCA-5535-D26C-C5554855A48A}"/>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968E08E1-4728-BE4D-71D9-DA32F3416E77}"/>
              </a:ext>
            </a:extLst>
          </p:cNvPr>
          <p:cNvSpPr txBox="1"/>
          <p:nvPr/>
        </p:nvSpPr>
        <p:spPr>
          <a:xfrm>
            <a:off x="1998132" y="5862446"/>
            <a:ext cx="4771635" cy="1569660"/>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본인의 이름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본인명의 휴대폰 정보</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생년월일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및 성별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입력</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내국인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외국인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개인정보 수집 및 이용 동의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하단의</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인증요청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pic>
        <p:nvPicPr>
          <p:cNvPr id="10" name="Picture 5">
            <a:extLst>
              <a:ext uri="{FF2B5EF4-FFF2-40B4-BE49-F238E27FC236}">
                <a16:creationId xmlns:a16="http://schemas.microsoft.com/office/drawing/2014/main" id="{77EF5F07-DC43-F0C2-78EB-8C6307242D30}"/>
              </a:ext>
            </a:extLst>
          </p:cNvPr>
          <p:cNvPicPr>
            <a:picLocks noChangeAspect="1"/>
          </p:cNvPicPr>
          <p:nvPr/>
        </p:nvPicPr>
        <p:blipFill>
          <a:blip r:embed="rId4"/>
          <a:srcRect l="10043" t="6413" r="4792" b="10057"/>
          <a:stretch>
            <a:fillRect/>
          </a:stretch>
        </p:blipFill>
        <p:spPr>
          <a:xfrm>
            <a:off x="2082800" y="2527838"/>
            <a:ext cx="3869267" cy="3143769"/>
          </a:xfrm>
          <a:prstGeom prst="rect">
            <a:avLst/>
          </a:prstGeom>
          <a:noFill/>
          <a:ln>
            <a:noFill/>
          </a:ln>
          <a:effectLst/>
        </p:spPr>
      </p:pic>
      <p:pic>
        <p:nvPicPr>
          <p:cNvPr id="12" name="Picture 7">
            <a:extLst>
              <a:ext uri="{FF2B5EF4-FFF2-40B4-BE49-F238E27FC236}">
                <a16:creationId xmlns:a16="http://schemas.microsoft.com/office/drawing/2014/main" id="{6E3AABC8-A3B8-91B3-C7DD-48DB02E2F93B}"/>
              </a:ext>
            </a:extLst>
          </p:cNvPr>
          <p:cNvPicPr>
            <a:picLocks noChangeAspect="1"/>
          </p:cNvPicPr>
          <p:nvPr/>
        </p:nvPicPr>
        <p:blipFill>
          <a:blip r:embed="rId5"/>
          <a:stretch>
            <a:fillRect/>
          </a:stretch>
        </p:blipFill>
        <p:spPr>
          <a:xfrm>
            <a:off x="8043588" y="2523937"/>
            <a:ext cx="2497666" cy="3143769"/>
          </a:xfrm>
          <a:prstGeom prst="rect">
            <a:avLst/>
          </a:prstGeom>
          <a:noFill/>
          <a:ln>
            <a:noFill/>
          </a:ln>
          <a:effectLst/>
        </p:spPr>
      </p:pic>
      <p:pic>
        <p:nvPicPr>
          <p:cNvPr id="13" name="Picture 9">
            <a:extLst>
              <a:ext uri="{FF2B5EF4-FFF2-40B4-BE49-F238E27FC236}">
                <a16:creationId xmlns:a16="http://schemas.microsoft.com/office/drawing/2014/main" id="{ECBDF71C-CC9C-83D3-B413-F3B5C50AC2BB}"/>
              </a:ext>
            </a:extLst>
          </p:cNvPr>
          <p:cNvPicPr>
            <a:picLocks noChangeAspect="1"/>
          </p:cNvPicPr>
          <p:nvPr/>
        </p:nvPicPr>
        <p:blipFill>
          <a:blip r:embed="rId6"/>
          <a:srcRect t="5149"/>
          <a:stretch>
            <a:fillRect/>
          </a:stretch>
        </p:blipFill>
        <p:spPr>
          <a:xfrm>
            <a:off x="12162050" y="2677131"/>
            <a:ext cx="4547238" cy="2990575"/>
          </a:xfrm>
          <a:prstGeom prst="rect">
            <a:avLst/>
          </a:prstGeom>
          <a:noFill/>
          <a:ln>
            <a:noFill/>
          </a:ln>
          <a:effectLst/>
        </p:spPr>
      </p:pic>
      <p:sp>
        <p:nvSpPr>
          <p:cNvPr id="15" name="화살표: 오른쪽 14">
            <a:extLst>
              <a:ext uri="{FF2B5EF4-FFF2-40B4-BE49-F238E27FC236}">
                <a16:creationId xmlns:a16="http://schemas.microsoft.com/office/drawing/2014/main" id="{0DEBEB7B-D11C-F4F2-7C1B-E8156D3D853C}"/>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1144574F-9960-1904-2B31-FD13FC580EA9}"/>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2CA73953-89C9-7816-A7E2-5940CB674945}"/>
              </a:ext>
            </a:extLst>
          </p:cNvPr>
          <p:cNvSpPr txBox="1"/>
          <p:nvPr/>
        </p:nvSpPr>
        <p:spPr>
          <a:xfrm>
            <a:off x="7822058" y="5862446"/>
            <a:ext cx="3551795"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4. </a:t>
            </a:r>
            <a:r>
              <a:rPr lang="ko-KR" altLang="en-US" sz="1600" dirty="0">
                <a:latin typeface="나눔고딕 ExtraBold" panose="020D0904000000000000" pitchFamily="50" charset="-127"/>
                <a:ea typeface="나눔고딕 ExtraBold" panose="020D0904000000000000" pitchFamily="50" charset="-127"/>
              </a:rPr>
              <a:t>본인 명의 휴대폰 통신사 선택</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5. </a:t>
            </a:r>
            <a:r>
              <a:rPr lang="ko-KR" altLang="en-US" sz="1600" dirty="0">
                <a:latin typeface="나눔고딕 ExtraBold" panose="020D0904000000000000" pitchFamily="50" charset="-127"/>
                <a:ea typeface="나눔고딕 ExtraBold" panose="020D0904000000000000" pitchFamily="50" charset="-127"/>
              </a:rPr>
              <a:t>하단의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시작하기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sp>
        <p:nvSpPr>
          <p:cNvPr id="19" name="TextBox 18">
            <a:extLst>
              <a:ext uri="{FF2B5EF4-FFF2-40B4-BE49-F238E27FC236}">
                <a16:creationId xmlns:a16="http://schemas.microsoft.com/office/drawing/2014/main" id="{472304EC-4FF6-0EFC-6903-1101FFE0A891}"/>
              </a:ext>
            </a:extLst>
          </p:cNvPr>
          <p:cNvSpPr txBox="1"/>
          <p:nvPr/>
        </p:nvSpPr>
        <p:spPr>
          <a:xfrm>
            <a:off x="14043287" y="5862446"/>
            <a:ext cx="206298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6. </a:t>
            </a:r>
            <a:r>
              <a:rPr lang="ko-KR" altLang="en-US" sz="1600" dirty="0">
                <a:latin typeface="나눔고딕 ExtraBold" panose="020D0904000000000000" pitchFamily="50" charset="-127"/>
                <a:ea typeface="나눔고딕 ExtraBold" panose="020D0904000000000000" pitchFamily="50" charset="-127"/>
              </a:rPr>
              <a:t>학번 확인</a:t>
            </a:r>
          </a:p>
        </p:txBody>
      </p:sp>
      <p:sp>
        <p:nvSpPr>
          <p:cNvPr id="20" name="직사각형 19">
            <a:extLst>
              <a:ext uri="{FF2B5EF4-FFF2-40B4-BE49-F238E27FC236}">
                <a16:creationId xmlns:a16="http://schemas.microsoft.com/office/drawing/2014/main" id="{6F973D61-1026-47FA-B9B0-FB331DB3FD3A}"/>
              </a:ext>
            </a:extLst>
          </p:cNvPr>
          <p:cNvSpPr/>
          <p:nvPr/>
        </p:nvSpPr>
        <p:spPr>
          <a:xfrm>
            <a:off x="12088790" y="2331766"/>
            <a:ext cx="4949806" cy="46219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126940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AAC64-9915-04D9-F696-2CC4607FEF90}"/>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219CC60-C6CB-815A-E54D-8377CC977BC9}"/>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223F585D-A251-3ADA-5CBC-43ADCEF309C0}"/>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77284D00-C40F-3DE5-BE2B-C66FBCB458D4}"/>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34AF68E4-8CB5-40BF-03CE-70717A3D56EF}"/>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637A7197-F65C-2978-0A6A-945F80ABA7B3}"/>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A94B5898-773D-9AB1-27C4-284698C1F101}"/>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6225121-5286-7221-A27C-0136D7F71C3E}"/>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69027B01-085E-1E05-EB3B-56C0B4916B1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4D1955D5-19F0-22CE-3B76-F3A2264859C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2" name="Picture 4">
            <a:extLst>
              <a:ext uri="{FF2B5EF4-FFF2-40B4-BE49-F238E27FC236}">
                <a16:creationId xmlns:a16="http://schemas.microsoft.com/office/drawing/2014/main" id="{A5E23A68-1846-D6D1-5978-F93F30BF8D91}"/>
              </a:ext>
            </a:extLst>
          </p:cNvPr>
          <p:cNvPicPr>
            <a:picLocks noChangeAspect="1"/>
          </p:cNvPicPr>
          <p:nvPr/>
        </p:nvPicPr>
        <p:blipFill>
          <a:blip r:embed="rId4"/>
          <a:stretch>
            <a:fillRect/>
          </a:stretch>
        </p:blipFill>
        <p:spPr>
          <a:xfrm>
            <a:off x="2984786" y="2514034"/>
            <a:ext cx="12619280" cy="6174615"/>
          </a:xfrm>
          <a:prstGeom prst="rect">
            <a:avLst/>
          </a:prstGeom>
          <a:noFill/>
          <a:ln>
            <a:noFill/>
          </a:ln>
          <a:effectLst/>
        </p:spPr>
      </p:pic>
      <p:sp>
        <p:nvSpPr>
          <p:cNvPr id="16" name="TextBox 15">
            <a:extLst>
              <a:ext uri="{FF2B5EF4-FFF2-40B4-BE49-F238E27FC236}">
                <a16:creationId xmlns:a16="http://schemas.microsoft.com/office/drawing/2014/main" id="{8AC055AD-E442-BA6A-B705-70905E7E5A22}"/>
              </a:ext>
            </a:extLst>
          </p:cNvPr>
          <p:cNvSpPr txBox="1"/>
          <p:nvPr/>
        </p:nvSpPr>
        <p:spPr>
          <a:xfrm>
            <a:off x="7102152" y="8870917"/>
            <a:ext cx="4339992" cy="347250"/>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해당 화면에서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비밀번호 초기화</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버튼 클릭</a:t>
            </a:r>
          </a:p>
        </p:txBody>
      </p:sp>
      <p:sp>
        <p:nvSpPr>
          <p:cNvPr id="20" name="직사각형 19">
            <a:extLst>
              <a:ext uri="{FF2B5EF4-FFF2-40B4-BE49-F238E27FC236}">
                <a16:creationId xmlns:a16="http://schemas.microsoft.com/office/drawing/2014/main" id="{C9C4FCC1-A041-673B-19CE-86081979A847}"/>
              </a:ext>
            </a:extLst>
          </p:cNvPr>
          <p:cNvSpPr/>
          <p:nvPr/>
        </p:nvSpPr>
        <p:spPr>
          <a:xfrm>
            <a:off x="11605165" y="5465874"/>
            <a:ext cx="857768" cy="18985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69124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CF1C-197A-03BE-F0F6-FC35DCE3E03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19466AED-BE2F-53C3-E9DC-65B229693393}"/>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70C7CBE-9C80-0BF4-1E16-5E773D87004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DDBF04D-0BD9-FA81-B239-BC085A56211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5553FEB3-937D-6E08-C1F8-97F8A90623C4}"/>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C65F503-25C5-045B-C731-E36355C3FE50}"/>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D2666D-8115-502D-F2B2-14DFC692D90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BA86FDA-C458-E916-3071-A4F256AE598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986F6F7D-A64D-F5CF-5E9E-AE88033D74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4" name="TextBox 13">
            <a:extLst>
              <a:ext uri="{FF2B5EF4-FFF2-40B4-BE49-F238E27FC236}">
                <a16:creationId xmlns:a16="http://schemas.microsoft.com/office/drawing/2014/main" id="{C9D6891B-B53A-69FB-23B1-1A53BD7F3127}"/>
              </a:ext>
            </a:extLst>
          </p:cNvPr>
          <p:cNvSpPr txBox="1"/>
          <p:nvPr/>
        </p:nvSpPr>
        <p:spPr>
          <a:xfrm>
            <a:off x="1998133" y="5862446"/>
            <a:ext cx="4835804"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휴대폰 본인인증</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이메일</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톡</a:t>
            </a:r>
            <a:r>
              <a:rPr lang="en-US" altLang="ko-KR" sz="1600" dirty="0">
                <a:latin typeface="나눔고딕 ExtraBold" panose="020D0904000000000000" pitchFamily="50" charset="-127"/>
                <a:ea typeface="나눔고딕 ExtraBold" panose="020D0904000000000000" pitchFamily="50" charset="-127"/>
              </a:rPr>
              <a:t>OTP </a:t>
            </a:r>
            <a:r>
              <a:rPr lang="ko-KR" altLang="en-US" sz="1600" dirty="0">
                <a:latin typeface="나눔고딕 ExtraBold" panose="020D0904000000000000" pitchFamily="50" charset="-127"/>
                <a:ea typeface="나눔고딕 ExtraBold" panose="020D0904000000000000" pitchFamily="50" charset="-127"/>
              </a:rPr>
              <a:t>중 </a:t>
            </a:r>
            <a:r>
              <a:rPr lang="en-US" altLang="ko-KR" sz="1600" dirty="0">
                <a:latin typeface="나눔고딕 ExtraBold" panose="020D0904000000000000" pitchFamily="50" charset="-127"/>
                <a:ea typeface="나눔고딕 ExtraBold" panose="020D0904000000000000" pitchFamily="50" charset="-127"/>
              </a:rPr>
              <a:t>1</a:t>
            </a:r>
            <a:r>
              <a:rPr lang="ko-KR" altLang="en-US" sz="1600" dirty="0">
                <a:latin typeface="나눔고딕 ExtraBold" panose="020D0904000000000000" pitchFamily="50" charset="-127"/>
                <a:ea typeface="나눔고딕 ExtraBold" panose="020D0904000000000000" pitchFamily="50" charset="-127"/>
              </a:rPr>
              <a:t>개 선택</a:t>
            </a:r>
          </a:p>
        </p:txBody>
      </p:sp>
      <p:sp>
        <p:nvSpPr>
          <p:cNvPr id="15" name="화살표: 오른쪽 14">
            <a:extLst>
              <a:ext uri="{FF2B5EF4-FFF2-40B4-BE49-F238E27FC236}">
                <a16:creationId xmlns:a16="http://schemas.microsoft.com/office/drawing/2014/main" id="{336C33F4-1E51-BBEC-68EE-B1876F964A4B}"/>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3FC38AAE-65D5-F944-956D-166938AAE993}"/>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6A7F6B8F-4887-0B65-9A43-C10BD00C0C48}"/>
              </a:ext>
            </a:extLst>
          </p:cNvPr>
          <p:cNvSpPr txBox="1"/>
          <p:nvPr/>
        </p:nvSpPr>
        <p:spPr>
          <a:xfrm>
            <a:off x="7461908" y="5862446"/>
            <a:ext cx="346400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2. 1</a:t>
            </a:r>
            <a:r>
              <a:rPr lang="ko-KR" altLang="en-US" sz="1600" dirty="0">
                <a:latin typeface="나눔고딕 ExtraBold" panose="020D0904000000000000" pitchFamily="50" charset="-127"/>
                <a:ea typeface="나눔고딕 ExtraBold" panose="020D0904000000000000" pitchFamily="50" charset="-127"/>
              </a:rPr>
              <a:t>번에서 선택한 메뉴에 따라 진행</a:t>
            </a:r>
            <a:endParaRPr lang="en-US" altLang="ko-KR" sz="1600" dirty="0">
              <a:latin typeface="나눔고딕 ExtraBold" panose="020D0904000000000000" pitchFamily="50" charset="-127"/>
              <a:ea typeface="나눔고딕 ExtraBold" panose="020D0904000000000000" pitchFamily="50" charset="-127"/>
            </a:endParaRPr>
          </a:p>
        </p:txBody>
      </p:sp>
      <p:sp>
        <p:nvSpPr>
          <p:cNvPr id="19" name="TextBox 18">
            <a:extLst>
              <a:ext uri="{FF2B5EF4-FFF2-40B4-BE49-F238E27FC236}">
                <a16:creationId xmlns:a16="http://schemas.microsoft.com/office/drawing/2014/main" id="{E8D7CC18-3504-649E-83C0-8EB8D01DA0D6}"/>
              </a:ext>
            </a:extLst>
          </p:cNvPr>
          <p:cNvSpPr txBox="1"/>
          <p:nvPr/>
        </p:nvSpPr>
        <p:spPr>
          <a:xfrm>
            <a:off x="13746955" y="5862446"/>
            <a:ext cx="2487656"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비밀번호 초기화</a:t>
            </a:r>
          </a:p>
        </p:txBody>
      </p:sp>
      <p:sp>
        <p:nvSpPr>
          <p:cNvPr id="2" name="직사각형 1">
            <a:extLst>
              <a:ext uri="{FF2B5EF4-FFF2-40B4-BE49-F238E27FC236}">
                <a16:creationId xmlns:a16="http://schemas.microsoft.com/office/drawing/2014/main" id="{FA5E32B3-F43F-9FAE-D342-6B19E5B4040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16" name="Picture 11">
            <a:extLst>
              <a:ext uri="{FF2B5EF4-FFF2-40B4-BE49-F238E27FC236}">
                <a16:creationId xmlns:a16="http://schemas.microsoft.com/office/drawing/2014/main" id="{741B9FF6-F701-AD02-3D9C-B7C2ECAFAD50}"/>
              </a:ext>
            </a:extLst>
          </p:cNvPr>
          <p:cNvPicPr>
            <a:picLocks noChangeAspect="1"/>
          </p:cNvPicPr>
          <p:nvPr/>
        </p:nvPicPr>
        <p:blipFill>
          <a:blip r:embed="rId4"/>
          <a:stretch>
            <a:fillRect/>
          </a:stretch>
        </p:blipFill>
        <p:spPr>
          <a:xfrm>
            <a:off x="2071599" y="2880286"/>
            <a:ext cx="4229871" cy="2582312"/>
          </a:xfrm>
          <a:prstGeom prst="rect">
            <a:avLst/>
          </a:prstGeom>
          <a:noFill/>
          <a:ln>
            <a:noFill/>
          </a:ln>
          <a:effectLst/>
        </p:spPr>
      </p:pic>
      <p:pic>
        <p:nvPicPr>
          <p:cNvPr id="20" name="Picture 14">
            <a:extLst>
              <a:ext uri="{FF2B5EF4-FFF2-40B4-BE49-F238E27FC236}">
                <a16:creationId xmlns:a16="http://schemas.microsoft.com/office/drawing/2014/main" id="{92900BB5-1D58-668B-E570-5A9233C25D2A}"/>
              </a:ext>
            </a:extLst>
          </p:cNvPr>
          <p:cNvPicPr>
            <a:picLocks noChangeAspect="1"/>
          </p:cNvPicPr>
          <p:nvPr/>
        </p:nvPicPr>
        <p:blipFill>
          <a:blip r:embed="rId5"/>
          <a:stretch>
            <a:fillRect/>
          </a:stretch>
        </p:blipFill>
        <p:spPr>
          <a:xfrm>
            <a:off x="7711652" y="3073747"/>
            <a:ext cx="3059938" cy="1079881"/>
          </a:xfrm>
          <a:prstGeom prst="rect">
            <a:avLst/>
          </a:prstGeom>
          <a:noFill/>
          <a:ln>
            <a:noFill/>
          </a:ln>
          <a:effectLst/>
        </p:spPr>
      </p:pic>
      <p:pic>
        <p:nvPicPr>
          <p:cNvPr id="21" name="Picture 15">
            <a:extLst>
              <a:ext uri="{FF2B5EF4-FFF2-40B4-BE49-F238E27FC236}">
                <a16:creationId xmlns:a16="http://schemas.microsoft.com/office/drawing/2014/main" id="{48C2EA5B-0945-8ACA-FF49-9E46D326D866}"/>
              </a:ext>
            </a:extLst>
          </p:cNvPr>
          <p:cNvPicPr>
            <a:picLocks noChangeAspect="1"/>
          </p:cNvPicPr>
          <p:nvPr/>
        </p:nvPicPr>
        <p:blipFill>
          <a:blip r:embed="rId6"/>
          <a:stretch>
            <a:fillRect/>
          </a:stretch>
        </p:blipFill>
        <p:spPr>
          <a:xfrm>
            <a:off x="7711652" y="4427506"/>
            <a:ext cx="3059938" cy="1079881"/>
          </a:xfrm>
          <a:prstGeom prst="rect">
            <a:avLst/>
          </a:prstGeom>
          <a:noFill/>
          <a:ln>
            <a:noFill/>
          </a:ln>
          <a:effectLst/>
        </p:spPr>
      </p:pic>
      <p:pic>
        <p:nvPicPr>
          <p:cNvPr id="22" name="Picture 17">
            <a:extLst>
              <a:ext uri="{FF2B5EF4-FFF2-40B4-BE49-F238E27FC236}">
                <a16:creationId xmlns:a16="http://schemas.microsoft.com/office/drawing/2014/main" id="{7A5A5F58-E0DA-4ECC-112A-1AAE82A8D00B}"/>
              </a:ext>
            </a:extLst>
          </p:cNvPr>
          <p:cNvPicPr>
            <a:picLocks noChangeAspect="1"/>
          </p:cNvPicPr>
          <p:nvPr/>
        </p:nvPicPr>
        <p:blipFill>
          <a:blip r:embed="rId7"/>
          <a:stretch>
            <a:fillRect/>
          </a:stretch>
        </p:blipFill>
        <p:spPr>
          <a:xfrm>
            <a:off x="12409850" y="3061769"/>
            <a:ext cx="4304920" cy="2652006"/>
          </a:xfrm>
          <a:prstGeom prst="rect">
            <a:avLst/>
          </a:prstGeom>
          <a:noFill/>
          <a:ln>
            <a:noFill/>
          </a:ln>
          <a:effectLst/>
        </p:spPr>
      </p:pic>
    </p:spTree>
    <p:extLst>
      <p:ext uri="{BB962C8B-B14F-4D97-AF65-F5344CB8AC3E}">
        <p14:creationId xmlns:p14="http://schemas.microsoft.com/office/powerpoint/2010/main" val="568585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CF1C-197A-03BE-F0F6-FC35DCE3E03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19466AED-BE2F-53C3-E9DC-65B229693393}"/>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70C7CBE-9C80-0BF4-1E16-5E773D87004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DDBF04D-0BD9-FA81-B239-BC085A56211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5553FEB3-937D-6E08-C1F8-97F8A90623C4}"/>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C65F503-25C5-045B-C731-E36355C3FE50}"/>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D2666D-8115-502D-F2B2-14DFC692D90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BA86FDA-C458-E916-3071-A4F256AE598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986F6F7D-A64D-F5CF-5E9E-AE88033D74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4" name="TextBox 13">
            <a:extLst>
              <a:ext uri="{FF2B5EF4-FFF2-40B4-BE49-F238E27FC236}">
                <a16:creationId xmlns:a16="http://schemas.microsoft.com/office/drawing/2014/main" id="{C9D6891B-B53A-69FB-23B1-1A53BD7F3127}"/>
              </a:ext>
            </a:extLst>
          </p:cNvPr>
          <p:cNvSpPr txBox="1"/>
          <p:nvPr/>
        </p:nvSpPr>
        <p:spPr>
          <a:xfrm>
            <a:off x="1998133" y="5862446"/>
            <a:ext cx="4835804"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휴대폰 본인인증</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이메일</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톡</a:t>
            </a:r>
            <a:r>
              <a:rPr lang="en-US" altLang="ko-KR" sz="1600" dirty="0">
                <a:latin typeface="나눔고딕 ExtraBold" panose="020D0904000000000000" pitchFamily="50" charset="-127"/>
                <a:ea typeface="나눔고딕 ExtraBold" panose="020D0904000000000000" pitchFamily="50" charset="-127"/>
              </a:rPr>
              <a:t>OTP </a:t>
            </a:r>
            <a:r>
              <a:rPr lang="ko-KR" altLang="en-US" sz="1600" dirty="0">
                <a:latin typeface="나눔고딕 ExtraBold" panose="020D0904000000000000" pitchFamily="50" charset="-127"/>
                <a:ea typeface="나눔고딕 ExtraBold" panose="020D0904000000000000" pitchFamily="50" charset="-127"/>
              </a:rPr>
              <a:t>중 </a:t>
            </a:r>
            <a:r>
              <a:rPr lang="en-US" altLang="ko-KR" sz="1600" dirty="0">
                <a:latin typeface="나눔고딕 ExtraBold" panose="020D0904000000000000" pitchFamily="50" charset="-127"/>
                <a:ea typeface="나눔고딕 ExtraBold" panose="020D0904000000000000" pitchFamily="50" charset="-127"/>
              </a:rPr>
              <a:t>1</a:t>
            </a:r>
            <a:r>
              <a:rPr lang="ko-KR" altLang="en-US" sz="1600" dirty="0">
                <a:latin typeface="나눔고딕 ExtraBold" panose="020D0904000000000000" pitchFamily="50" charset="-127"/>
                <a:ea typeface="나눔고딕 ExtraBold" panose="020D0904000000000000" pitchFamily="50" charset="-127"/>
              </a:rPr>
              <a:t>개 선택</a:t>
            </a:r>
          </a:p>
        </p:txBody>
      </p:sp>
      <p:sp>
        <p:nvSpPr>
          <p:cNvPr id="15" name="화살표: 오른쪽 14">
            <a:extLst>
              <a:ext uri="{FF2B5EF4-FFF2-40B4-BE49-F238E27FC236}">
                <a16:creationId xmlns:a16="http://schemas.microsoft.com/office/drawing/2014/main" id="{336C33F4-1E51-BBEC-68EE-B1876F964A4B}"/>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3FC38AAE-65D5-F944-956D-166938AAE993}"/>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6A7F6B8F-4887-0B65-9A43-C10BD00C0C48}"/>
              </a:ext>
            </a:extLst>
          </p:cNvPr>
          <p:cNvSpPr txBox="1"/>
          <p:nvPr/>
        </p:nvSpPr>
        <p:spPr>
          <a:xfrm>
            <a:off x="7461908" y="5862446"/>
            <a:ext cx="346400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2. 1</a:t>
            </a:r>
            <a:r>
              <a:rPr lang="ko-KR" altLang="en-US" sz="1600" dirty="0">
                <a:latin typeface="나눔고딕 ExtraBold" panose="020D0904000000000000" pitchFamily="50" charset="-127"/>
                <a:ea typeface="나눔고딕 ExtraBold" panose="020D0904000000000000" pitchFamily="50" charset="-127"/>
              </a:rPr>
              <a:t>번에서 선택한 메뉴에 따라 진행</a:t>
            </a:r>
            <a:endParaRPr lang="en-US" altLang="ko-KR" sz="1600" dirty="0">
              <a:latin typeface="나눔고딕 ExtraBold" panose="020D0904000000000000" pitchFamily="50" charset="-127"/>
              <a:ea typeface="나눔고딕 ExtraBold" panose="020D0904000000000000" pitchFamily="50" charset="-127"/>
            </a:endParaRPr>
          </a:p>
        </p:txBody>
      </p:sp>
      <p:sp>
        <p:nvSpPr>
          <p:cNvPr id="19" name="TextBox 18">
            <a:extLst>
              <a:ext uri="{FF2B5EF4-FFF2-40B4-BE49-F238E27FC236}">
                <a16:creationId xmlns:a16="http://schemas.microsoft.com/office/drawing/2014/main" id="{E8D7CC18-3504-649E-83C0-8EB8D01DA0D6}"/>
              </a:ext>
            </a:extLst>
          </p:cNvPr>
          <p:cNvSpPr txBox="1"/>
          <p:nvPr/>
        </p:nvSpPr>
        <p:spPr>
          <a:xfrm>
            <a:off x="13746955" y="5862446"/>
            <a:ext cx="2487656"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비밀번호 초기화</a:t>
            </a:r>
          </a:p>
        </p:txBody>
      </p:sp>
      <p:sp>
        <p:nvSpPr>
          <p:cNvPr id="2" name="직사각형 1">
            <a:extLst>
              <a:ext uri="{FF2B5EF4-FFF2-40B4-BE49-F238E27FC236}">
                <a16:creationId xmlns:a16="http://schemas.microsoft.com/office/drawing/2014/main" id="{FA5E32B3-F43F-9FAE-D342-6B19E5B4040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16" name="Picture 11">
            <a:extLst>
              <a:ext uri="{FF2B5EF4-FFF2-40B4-BE49-F238E27FC236}">
                <a16:creationId xmlns:a16="http://schemas.microsoft.com/office/drawing/2014/main" id="{741B9FF6-F701-AD02-3D9C-B7C2ECAFAD50}"/>
              </a:ext>
            </a:extLst>
          </p:cNvPr>
          <p:cNvPicPr>
            <a:picLocks noChangeAspect="1"/>
          </p:cNvPicPr>
          <p:nvPr/>
        </p:nvPicPr>
        <p:blipFill>
          <a:blip r:embed="rId4"/>
          <a:stretch>
            <a:fillRect/>
          </a:stretch>
        </p:blipFill>
        <p:spPr>
          <a:xfrm>
            <a:off x="2071599" y="2880286"/>
            <a:ext cx="4229871" cy="2582312"/>
          </a:xfrm>
          <a:prstGeom prst="rect">
            <a:avLst/>
          </a:prstGeom>
          <a:noFill/>
          <a:ln>
            <a:noFill/>
          </a:ln>
          <a:effectLst/>
        </p:spPr>
      </p:pic>
      <p:pic>
        <p:nvPicPr>
          <p:cNvPr id="20" name="Picture 14">
            <a:extLst>
              <a:ext uri="{FF2B5EF4-FFF2-40B4-BE49-F238E27FC236}">
                <a16:creationId xmlns:a16="http://schemas.microsoft.com/office/drawing/2014/main" id="{92900BB5-1D58-668B-E570-5A9233C25D2A}"/>
              </a:ext>
            </a:extLst>
          </p:cNvPr>
          <p:cNvPicPr>
            <a:picLocks noChangeAspect="1"/>
          </p:cNvPicPr>
          <p:nvPr/>
        </p:nvPicPr>
        <p:blipFill>
          <a:blip r:embed="rId5"/>
          <a:stretch>
            <a:fillRect/>
          </a:stretch>
        </p:blipFill>
        <p:spPr>
          <a:xfrm>
            <a:off x="7711652" y="3073747"/>
            <a:ext cx="3059938" cy="1079881"/>
          </a:xfrm>
          <a:prstGeom prst="rect">
            <a:avLst/>
          </a:prstGeom>
          <a:noFill/>
          <a:ln>
            <a:noFill/>
          </a:ln>
          <a:effectLst/>
        </p:spPr>
      </p:pic>
      <p:pic>
        <p:nvPicPr>
          <p:cNvPr id="21" name="Picture 15">
            <a:extLst>
              <a:ext uri="{FF2B5EF4-FFF2-40B4-BE49-F238E27FC236}">
                <a16:creationId xmlns:a16="http://schemas.microsoft.com/office/drawing/2014/main" id="{48C2EA5B-0945-8ACA-FF49-9E46D326D866}"/>
              </a:ext>
            </a:extLst>
          </p:cNvPr>
          <p:cNvPicPr>
            <a:picLocks noChangeAspect="1"/>
          </p:cNvPicPr>
          <p:nvPr/>
        </p:nvPicPr>
        <p:blipFill>
          <a:blip r:embed="rId6"/>
          <a:stretch>
            <a:fillRect/>
          </a:stretch>
        </p:blipFill>
        <p:spPr>
          <a:xfrm>
            <a:off x="7711652" y="4427506"/>
            <a:ext cx="3059938" cy="1079881"/>
          </a:xfrm>
          <a:prstGeom prst="rect">
            <a:avLst/>
          </a:prstGeom>
          <a:noFill/>
          <a:ln>
            <a:noFill/>
          </a:ln>
          <a:effectLst/>
        </p:spPr>
      </p:pic>
      <p:pic>
        <p:nvPicPr>
          <p:cNvPr id="22" name="Picture 17">
            <a:extLst>
              <a:ext uri="{FF2B5EF4-FFF2-40B4-BE49-F238E27FC236}">
                <a16:creationId xmlns:a16="http://schemas.microsoft.com/office/drawing/2014/main" id="{7A5A5F58-E0DA-4ECC-112A-1AAE82A8D00B}"/>
              </a:ext>
            </a:extLst>
          </p:cNvPr>
          <p:cNvPicPr>
            <a:picLocks noChangeAspect="1"/>
          </p:cNvPicPr>
          <p:nvPr/>
        </p:nvPicPr>
        <p:blipFill>
          <a:blip r:embed="rId7"/>
          <a:stretch>
            <a:fillRect/>
          </a:stretch>
        </p:blipFill>
        <p:spPr>
          <a:xfrm>
            <a:off x="12409850" y="3061769"/>
            <a:ext cx="4304920" cy="2652006"/>
          </a:xfrm>
          <a:prstGeom prst="rect">
            <a:avLst/>
          </a:prstGeom>
          <a:noFill/>
          <a:ln>
            <a:noFill/>
          </a:ln>
          <a:effectLst/>
        </p:spPr>
      </p:pic>
      <p:sp>
        <p:nvSpPr>
          <p:cNvPr id="23" name="직사각형 22">
            <a:extLst>
              <a:ext uri="{FF2B5EF4-FFF2-40B4-BE49-F238E27FC236}">
                <a16:creationId xmlns:a16="http://schemas.microsoft.com/office/drawing/2014/main" id="{ADAFAD98-B26A-44D5-9350-5A2C56EFD0BD}"/>
              </a:ext>
            </a:extLst>
          </p:cNvPr>
          <p:cNvSpPr/>
          <p:nvPr/>
        </p:nvSpPr>
        <p:spPr>
          <a:xfrm>
            <a:off x="1780674" y="2331766"/>
            <a:ext cx="4642118" cy="48711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94509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CF1C-197A-03BE-F0F6-FC35DCE3E03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19466AED-BE2F-53C3-E9DC-65B229693393}"/>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70C7CBE-9C80-0BF4-1E16-5E773D87004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DDBF04D-0BD9-FA81-B239-BC085A56211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5553FEB3-937D-6E08-C1F8-97F8A90623C4}"/>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C65F503-25C5-045B-C731-E36355C3FE50}"/>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D2666D-8115-502D-F2B2-14DFC692D90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BA86FDA-C458-E916-3071-A4F256AE598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986F6F7D-A64D-F5CF-5E9E-AE88033D74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4" name="TextBox 13">
            <a:extLst>
              <a:ext uri="{FF2B5EF4-FFF2-40B4-BE49-F238E27FC236}">
                <a16:creationId xmlns:a16="http://schemas.microsoft.com/office/drawing/2014/main" id="{C9D6891B-B53A-69FB-23B1-1A53BD7F3127}"/>
              </a:ext>
            </a:extLst>
          </p:cNvPr>
          <p:cNvSpPr txBox="1"/>
          <p:nvPr/>
        </p:nvSpPr>
        <p:spPr>
          <a:xfrm>
            <a:off x="1998133" y="5862446"/>
            <a:ext cx="4835804"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휴대폰 본인인증</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이메일</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톡</a:t>
            </a:r>
            <a:r>
              <a:rPr lang="en-US" altLang="ko-KR" sz="1600" dirty="0">
                <a:latin typeface="나눔고딕 ExtraBold" panose="020D0904000000000000" pitchFamily="50" charset="-127"/>
                <a:ea typeface="나눔고딕 ExtraBold" panose="020D0904000000000000" pitchFamily="50" charset="-127"/>
              </a:rPr>
              <a:t>OTP </a:t>
            </a:r>
            <a:r>
              <a:rPr lang="ko-KR" altLang="en-US" sz="1600" dirty="0">
                <a:latin typeface="나눔고딕 ExtraBold" panose="020D0904000000000000" pitchFamily="50" charset="-127"/>
                <a:ea typeface="나눔고딕 ExtraBold" panose="020D0904000000000000" pitchFamily="50" charset="-127"/>
              </a:rPr>
              <a:t>중 </a:t>
            </a:r>
            <a:r>
              <a:rPr lang="en-US" altLang="ko-KR" sz="1600" dirty="0">
                <a:latin typeface="나눔고딕 ExtraBold" panose="020D0904000000000000" pitchFamily="50" charset="-127"/>
                <a:ea typeface="나눔고딕 ExtraBold" panose="020D0904000000000000" pitchFamily="50" charset="-127"/>
              </a:rPr>
              <a:t>1</a:t>
            </a:r>
            <a:r>
              <a:rPr lang="ko-KR" altLang="en-US" sz="1600" dirty="0">
                <a:latin typeface="나눔고딕 ExtraBold" panose="020D0904000000000000" pitchFamily="50" charset="-127"/>
                <a:ea typeface="나눔고딕 ExtraBold" panose="020D0904000000000000" pitchFamily="50" charset="-127"/>
              </a:rPr>
              <a:t>개 선택</a:t>
            </a:r>
          </a:p>
        </p:txBody>
      </p:sp>
      <p:sp>
        <p:nvSpPr>
          <p:cNvPr id="15" name="화살표: 오른쪽 14">
            <a:extLst>
              <a:ext uri="{FF2B5EF4-FFF2-40B4-BE49-F238E27FC236}">
                <a16:creationId xmlns:a16="http://schemas.microsoft.com/office/drawing/2014/main" id="{336C33F4-1E51-BBEC-68EE-B1876F964A4B}"/>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3FC38AAE-65D5-F944-956D-166938AAE993}"/>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6A7F6B8F-4887-0B65-9A43-C10BD00C0C48}"/>
              </a:ext>
            </a:extLst>
          </p:cNvPr>
          <p:cNvSpPr txBox="1"/>
          <p:nvPr/>
        </p:nvSpPr>
        <p:spPr>
          <a:xfrm>
            <a:off x="7461908" y="5862446"/>
            <a:ext cx="346400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2. 1</a:t>
            </a:r>
            <a:r>
              <a:rPr lang="ko-KR" altLang="en-US" sz="1600" dirty="0">
                <a:latin typeface="나눔고딕 ExtraBold" panose="020D0904000000000000" pitchFamily="50" charset="-127"/>
                <a:ea typeface="나눔고딕 ExtraBold" panose="020D0904000000000000" pitchFamily="50" charset="-127"/>
              </a:rPr>
              <a:t>번에서 선택한 메뉴에 따라 진행</a:t>
            </a:r>
            <a:endParaRPr lang="en-US" altLang="ko-KR" sz="1600" dirty="0">
              <a:latin typeface="나눔고딕 ExtraBold" panose="020D0904000000000000" pitchFamily="50" charset="-127"/>
              <a:ea typeface="나눔고딕 ExtraBold" panose="020D0904000000000000" pitchFamily="50" charset="-127"/>
            </a:endParaRPr>
          </a:p>
        </p:txBody>
      </p:sp>
      <p:sp>
        <p:nvSpPr>
          <p:cNvPr id="19" name="TextBox 18">
            <a:extLst>
              <a:ext uri="{FF2B5EF4-FFF2-40B4-BE49-F238E27FC236}">
                <a16:creationId xmlns:a16="http://schemas.microsoft.com/office/drawing/2014/main" id="{E8D7CC18-3504-649E-83C0-8EB8D01DA0D6}"/>
              </a:ext>
            </a:extLst>
          </p:cNvPr>
          <p:cNvSpPr txBox="1"/>
          <p:nvPr/>
        </p:nvSpPr>
        <p:spPr>
          <a:xfrm>
            <a:off x="13746955" y="5862446"/>
            <a:ext cx="2487656"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비밀번호 초기화</a:t>
            </a:r>
          </a:p>
        </p:txBody>
      </p:sp>
      <p:sp>
        <p:nvSpPr>
          <p:cNvPr id="2" name="직사각형 1">
            <a:extLst>
              <a:ext uri="{FF2B5EF4-FFF2-40B4-BE49-F238E27FC236}">
                <a16:creationId xmlns:a16="http://schemas.microsoft.com/office/drawing/2014/main" id="{FA5E32B3-F43F-9FAE-D342-6B19E5B4040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16" name="Picture 11">
            <a:extLst>
              <a:ext uri="{FF2B5EF4-FFF2-40B4-BE49-F238E27FC236}">
                <a16:creationId xmlns:a16="http://schemas.microsoft.com/office/drawing/2014/main" id="{741B9FF6-F701-AD02-3D9C-B7C2ECAFAD50}"/>
              </a:ext>
            </a:extLst>
          </p:cNvPr>
          <p:cNvPicPr>
            <a:picLocks noChangeAspect="1"/>
          </p:cNvPicPr>
          <p:nvPr/>
        </p:nvPicPr>
        <p:blipFill>
          <a:blip r:embed="rId4"/>
          <a:stretch>
            <a:fillRect/>
          </a:stretch>
        </p:blipFill>
        <p:spPr>
          <a:xfrm>
            <a:off x="2071599" y="2880286"/>
            <a:ext cx="4229871" cy="2582312"/>
          </a:xfrm>
          <a:prstGeom prst="rect">
            <a:avLst/>
          </a:prstGeom>
          <a:noFill/>
          <a:ln>
            <a:noFill/>
          </a:ln>
          <a:effectLst/>
        </p:spPr>
      </p:pic>
      <p:pic>
        <p:nvPicPr>
          <p:cNvPr id="20" name="Picture 14">
            <a:extLst>
              <a:ext uri="{FF2B5EF4-FFF2-40B4-BE49-F238E27FC236}">
                <a16:creationId xmlns:a16="http://schemas.microsoft.com/office/drawing/2014/main" id="{92900BB5-1D58-668B-E570-5A9233C25D2A}"/>
              </a:ext>
            </a:extLst>
          </p:cNvPr>
          <p:cNvPicPr>
            <a:picLocks noChangeAspect="1"/>
          </p:cNvPicPr>
          <p:nvPr/>
        </p:nvPicPr>
        <p:blipFill>
          <a:blip r:embed="rId5"/>
          <a:stretch>
            <a:fillRect/>
          </a:stretch>
        </p:blipFill>
        <p:spPr>
          <a:xfrm>
            <a:off x="7711652" y="3073747"/>
            <a:ext cx="3059938" cy="1079881"/>
          </a:xfrm>
          <a:prstGeom prst="rect">
            <a:avLst/>
          </a:prstGeom>
          <a:noFill/>
          <a:ln>
            <a:noFill/>
          </a:ln>
          <a:effectLst/>
        </p:spPr>
      </p:pic>
      <p:pic>
        <p:nvPicPr>
          <p:cNvPr id="21" name="Picture 15">
            <a:extLst>
              <a:ext uri="{FF2B5EF4-FFF2-40B4-BE49-F238E27FC236}">
                <a16:creationId xmlns:a16="http://schemas.microsoft.com/office/drawing/2014/main" id="{48C2EA5B-0945-8ACA-FF49-9E46D326D866}"/>
              </a:ext>
            </a:extLst>
          </p:cNvPr>
          <p:cNvPicPr>
            <a:picLocks noChangeAspect="1"/>
          </p:cNvPicPr>
          <p:nvPr/>
        </p:nvPicPr>
        <p:blipFill>
          <a:blip r:embed="rId6"/>
          <a:stretch>
            <a:fillRect/>
          </a:stretch>
        </p:blipFill>
        <p:spPr>
          <a:xfrm>
            <a:off x="7711652" y="4427506"/>
            <a:ext cx="3059938" cy="1079881"/>
          </a:xfrm>
          <a:prstGeom prst="rect">
            <a:avLst/>
          </a:prstGeom>
          <a:noFill/>
          <a:ln>
            <a:noFill/>
          </a:ln>
          <a:effectLst/>
        </p:spPr>
      </p:pic>
      <p:pic>
        <p:nvPicPr>
          <p:cNvPr id="22" name="Picture 17">
            <a:extLst>
              <a:ext uri="{FF2B5EF4-FFF2-40B4-BE49-F238E27FC236}">
                <a16:creationId xmlns:a16="http://schemas.microsoft.com/office/drawing/2014/main" id="{7A5A5F58-E0DA-4ECC-112A-1AAE82A8D00B}"/>
              </a:ext>
            </a:extLst>
          </p:cNvPr>
          <p:cNvPicPr>
            <a:picLocks noChangeAspect="1"/>
          </p:cNvPicPr>
          <p:nvPr/>
        </p:nvPicPr>
        <p:blipFill>
          <a:blip r:embed="rId7"/>
          <a:stretch>
            <a:fillRect/>
          </a:stretch>
        </p:blipFill>
        <p:spPr>
          <a:xfrm>
            <a:off x="12409850" y="3061769"/>
            <a:ext cx="4304920" cy="2652006"/>
          </a:xfrm>
          <a:prstGeom prst="rect">
            <a:avLst/>
          </a:prstGeom>
          <a:noFill/>
          <a:ln>
            <a:noFill/>
          </a:ln>
          <a:effectLst/>
        </p:spPr>
      </p:pic>
      <p:sp>
        <p:nvSpPr>
          <p:cNvPr id="23" name="직사각형 22">
            <a:extLst>
              <a:ext uri="{FF2B5EF4-FFF2-40B4-BE49-F238E27FC236}">
                <a16:creationId xmlns:a16="http://schemas.microsoft.com/office/drawing/2014/main" id="{ADAFAD98-B26A-44D5-9350-5A2C56EFD0BD}"/>
              </a:ext>
            </a:extLst>
          </p:cNvPr>
          <p:cNvSpPr/>
          <p:nvPr/>
        </p:nvSpPr>
        <p:spPr>
          <a:xfrm>
            <a:off x="7520370" y="2331766"/>
            <a:ext cx="3405547" cy="48711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07291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CF1C-197A-03BE-F0F6-FC35DCE3E03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19466AED-BE2F-53C3-E9DC-65B229693393}"/>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70C7CBE-9C80-0BF4-1E16-5E773D87004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DDBF04D-0BD9-FA81-B239-BC085A56211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5553FEB3-937D-6E08-C1F8-97F8A90623C4}"/>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C65F503-25C5-045B-C731-E36355C3FE50}"/>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D2666D-8115-502D-F2B2-14DFC692D90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BA86FDA-C458-E916-3071-A4F256AE598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986F6F7D-A64D-F5CF-5E9E-AE88033D74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4" name="TextBox 13">
            <a:extLst>
              <a:ext uri="{FF2B5EF4-FFF2-40B4-BE49-F238E27FC236}">
                <a16:creationId xmlns:a16="http://schemas.microsoft.com/office/drawing/2014/main" id="{C9D6891B-B53A-69FB-23B1-1A53BD7F3127}"/>
              </a:ext>
            </a:extLst>
          </p:cNvPr>
          <p:cNvSpPr txBox="1"/>
          <p:nvPr/>
        </p:nvSpPr>
        <p:spPr>
          <a:xfrm>
            <a:off x="1998133" y="5862446"/>
            <a:ext cx="4835804"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휴대폰 본인인증</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이메일</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톡</a:t>
            </a:r>
            <a:r>
              <a:rPr lang="en-US" altLang="ko-KR" sz="1600" dirty="0">
                <a:latin typeface="나눔고딕 ExtraBold" panose="020D0904000000000000" pitchFamily="50" charset="-127"/>
                <a:ea typeface="나눔고딕 ExtraBold" panose="020D0904000000000000" pitchFamily="50" charset="-127"/>
              </a:rPr>
              <a:t>OTP </a:t>
            </a:r>
            <a:r>
              <a:rPr lang="ko-KR" altLang="en-US" sz="1600" dirty="0">
                <a:latin typeface="나눔고딕 ExtraBold" panose="020D0904000000000000" pitchFamily="50" charset="-127"/>
                <a:ea typeface="나눔고딕 ExtraBold" panose="020D0904000000000000" pitchFamily="50" charset="-127"/>
              </a:rPr>
              <a:t>중 </a:t>
            </a:r>
            <a:r>
              <a:rPr lang="en-US" altLang="ko-KR" sz="1600" dirty="0">
                <a:latin typeface="나눔고딕 ExtraBold" panose="020D0904000000000000" pitchFamily="50" charset="-127"/>
                <a:ea typeface="나눔고딕 ExtraBold" panose="020D0904000000000000" pitchFamily="50" charset="-127"/>
              </a:rPr>
              <a:t>1</a:t>
            </a:r>
            <a:r>
              <a:rPr lang="ko-KR" altLang="en-US" sz="1600" dirty="0">
                <a:latin typeface="나눔고딕 ExtraBold" panose="020D0904000000000000" pitchFamily="50" charset="-127"/>
                <a:ea typeface="나눔고딕 ExtraBold" panose="020D0904000000000000" pitchFamily="50" charset="-127"/>
              </a:rPr>
              <a:t>개 선택</a:t>
            </a:r>
          </a:p>
        </p:txBody>
      </p:sp>
      <p:sp>
        <p:nvSpPr>
          <p:cNvPr id="15" name="화살표: 오른쪽 14">
            <a:extLst>
              <a:ext uri="{FF2B5EF4-FFF2-40B4-BE49-F238E27FC236}">
                <a16:creationId xmlns:a16="http://schemas.microsoft.com/office/drawing/2014/main" id="{336C33F4-1E51-BBEC-68EE-B1876F964A4B}"/>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3FC38AAE-65D5-F944-956D-166938AAE993}"/>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6A7F6B8F-4887-0B65-9A43-C10BD00C0C48}"/>
              </a:ext>
            </a:extLst>
          </p:cNvPr>
          <p:cNvSpPr txBox="1"/>
          <p:nvPr/>
        </p:nvSpPr>
        <p:spPr>
          <a:xfrm>
            <a:off x="7461908" y="5862446"/>
            <a:ext cx="346400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2. 1</a:t>
            </a:r>
            <a:r>
              <a:rPr lang="ko-KR" altLang="en-US" sz="1600" dirty="0">
                <a:latin typeface="나눔고딕 ExtraBold" panose="020D0904000000000000" pitchFamily="50" charset="-127"/>
                <a:ea typeface="나눔고딕 ExtraBold" panose="020D0904000000000000" pitchFamily="50" charset="-127"/>
              </a:rPr>
              <a:t>번에서 선택한 메뉴에 따라 진행</a:t>
            </a:r>
            <a:endParaRPr lang="en-US" altLang="ko-KR" sz="1600" dirty="0">
              <a:latin typeface="나눔고딕 ExtraBold" panose="020D0904000000000000" pitchFamily="50" charset="-127"/>
              <a:ea typeface="나눔고딕 ExtraBold" panose="020D0904000000000000" pitchFamily="50" charset="-127"/>
            </a:endParaRPr>
          </a:p>
        </p:txBody>
      </p:sp>
      <p:sp>
        <p:nvSpPr>
          <p:cNvPr id="19" name="TextBox 18">
            <a:extLst>
              <a:ext uri="{FF2B5EF4-FFF2-40B4-BE49-F238E27FC236}">
                <a16:creationId xmlns:a16="http://schemas.microsoft.com/office/drawing/2014/main" id="{E8D7CC18-3504-649E-83C0-8EB8D01DA0D6}"/>
              </a:ext>
            </a:extLst>
          </p:cNvPr>
          <p:cNvSpPr txBox="1"/>
          <p:nvPr/>
        </p:nvSpPr>
        <p:spPr>
          <a:xfrm>
            <a:off x="13746955" y="5862446"/>
            <a:ext cx="2487656"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비밀번호 초기화</a:t>
            </a:r>
          </a:p>
        </p:txBody>
      </p:sp>
      <p:sp>
        <p:nvSpPr>
          <p:cNvPr id="2" name="직사각형 1">
            <a:extLst>
              <a:ext uri="{FF2B5EF4-FFF2-40B4-BE49-F238E27FC236}">
                <a16:creationId xmlns:a16="http://schemas.microsoft.com/office/drawing/2014/main" id="{FA5E32B3-F43F-9FAE-D342-6B19E5B4040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16" name="Picture 11">
            <a:extLst>
              <a:ext uri="{FF2B5EF4-FFF2-40B4-BE49-F238E27FC236}">
                <a16:creationId xmlns:a16="http://schemas.microsoft.com/office/drawing/2014/main" id="{741B9FF6-F701-AD02-3D9C-B7C2ECAFAD50}"/>
              </a:ext>
            </a:extLst>
          </p:cNvPr>
          <p:cNvPicPr>
            <a:picLocks noChangeAspect="1"/>
          </p:cNvPicPr>
          <p:nvPr/>
        </p:nvPicPr>
        <p:blipFill>
          <a:blip r:embed="rId4"/>
          <a:stretch>
            <a:fillRect/>
          </a:stretch>
        </p:blipFill>
        <p:spPr>
          <a:xfrm>
            <a:off x="2071599" y="2880286"/>
            <a:ext cx="4229871" cy="2582312"/>
          </a:xfrm>
          <a:prstGeom prst="rect">
            <a:avLst/>
          </a:prstGeom>
          <a:noFill/>
          <a:ln>
            <a:noFill/>
          </a:ln>
          <a:effectLst/>
        </p:spPr>
      </p:pic>
      <p:pic>
        <p:nvPicPr>
          <p:cNvPr id="20" name="Picture 14">
            <a:extLst>
              <a:ext uri="{FF2B5EF4-FFF2-40B4-BE49-F238E27FC236}">
                <a16:creationId xmlns:a16="http://schemas.microsoft.com/office/drawing/2014/main" id="{92900BB5-1D58-668B-E570-5A9233C25D2A}"/>
              </a:ext>
            </a:extLst>
          </p:cNvPr>
          <p:cNvPicPr>
            <a:picLocks noChangeAspect="1"/>
          </p:cNvPicPr>
          <p:nvPr/>
        </p:nvPicPr>
        <p:blipFill>
          <a:blip r:embed="rId5"/>
          <a:stretch>
            <a:fillRect/>
          </a:stretch>
        </p:blipFill>
        <p:spPr>
          <a:xfrm>
            <a:off x="7711652" y="3073747"/>
            <a:ext cx="3059938" cy="1079881"/>
          </a:xfrm>
          <a:prstGeom prst="rect">
            <a:avLst/>
          </a:prstGeom>
          <a:noFill/>
          <a:ln>
            <a:noFill/>
          </a:ln>
          <a:effectLst/>
        </p:spPr>
      </p:pic>
      <p:pic>
        <p:nvPicPr>
          <p:cNvPr id="21" name="Picture 15">
            <a:extLst>
              <a:ext uri="{FF2B5EF4-FFF2-40B4-BE49-F238E27FC236}">
                <a16:creationId xmlns:a16="http://schemas.microsoft.com/office/drawing/2014/main" id="{48C2EA5B-0945-8ACA-FF49-9E46D326D866}"/>
              </a:ext>
            </a:extLst>
          </p:cNvPr>
          <p:cNvPicPr>
            <a:picLocks noChangeAspect="1"/>
          </p:cNvPicPr>
          <p:nvPr/>
        </p:nvPicPr>
        <p:blipFill>
          <a:blip r:embed="rId6"/>
          <a:stretch>
            <a:fillRect/>
          </a:stretch>
        </p:blipFill>
        <p:spPr>
          <a:xfrm>
            <a:off x="7711652" y="4427506"/>
            <a:ext cx="3059938" cy="1079881"/>
          </a:xfrm>
          <a:prstGeom prst="rect">
            <a:avLst/>
          </a:prstGeom>
          <a:noFill/>
          <a:ln>
            <a:noFill/>
          </a:ln>
          <a:effectLst/>
        </p:spPr>
      </p:pic>
      <p:pic>
        <p:nvPicPr>
          <p:cNvPr id="22" name="Picture 17">
            <a:extLst>
              <a:ext uri="{FF2B5EF4-FFF2-40B4-BE49-F238E27FC236}">
                <a16:creationId xmlns:a16="http://schemas.microsoft.com/office/drawing/2014/main" id="{7A5A5F58-E0DA-4ECC-112A-1AAE82A8D00B}"/>
              </a:ext>
            </a:extLst>
          </p:cNvPr>
          <p:cNvPicPr>
            <a:picLocks noChangeAspect="1"/>
          </p:cNvPicPr>
          <p:nvPr/>
        </p:nvPicPr>
        <p:blipFill>
          <a:blip r:embed="rId7"/>
          <a:stretch>
            <a:fillRect/>
          </a:stretch>
        </p:blipFill>
        <p:spPr>
          <a:xfrm>
            <a:off x="12409850" y="3061769"/>
            <a:ext cx="4304920" cy="2652006"/>
          </a:xfrm>
          <a:prstGeom prst="rect">
            <a:avLst/>
          </a:prstGeom>
          <a:noFill/>
          <a:ln>
            <a:noFill/>
          </a:ln>
          <a:effectLst/>
        </p:spPr>
      </p:pic>
      <p:sp>
        <p:nvSpPr>
          <p:cNvPr id="23" name="직사각형 22">
            <a:extLst>
              <a:ext uri="{FF2B5EF4-FFF2-40B4-BE49-F238E27FC236}">
                <a16:creationId xmlns:a16="http://schemas.microsoft.com/office/drawing/2014/main" id="{ADAFAD98-B26A-44D5-9350-5A2C56EFD0BD}"/>
              </a:ext>
            </a:extLst>
          </p:cNvPr>
          <p:cNvSpPr/>
          <p:nvPr/>
        </p:nvSpPr>
        <p:spPr>
          <a:xfrm>
            <a:off x="12314248" y="2331766"/>
            <a:ext cx="4494012" cy="48711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34087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3E583-A049-34C0-D541-FCD5715B872D}"/>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4F57312B-EA83-31F7-690F-53330F3BCE74}"/>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A87EBEA0-0578-D397-5DC9-19E67BF5C353}"/>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8E0B3E65-AC39-7661-21E1-131310BFEC0E}"/>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64FA8A19-8B93-D765-8880-6D13E89C819E}"/>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DF1FC8F6-1E52-02E7-FA41-ACA1F3ADFEC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99318952-B3FF-DF41-9FEA-888ED53360D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9B9034EF-99D9-13BE-C321-A13D70268198}"/>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1238DF14-08A3-E3DE-ABBB-0B28134965B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33C1F343-60E4-B82C-0E2B-2A9E7DB59DCE}"/>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4. </a:t>
            </a:r>
            <a:r>
              <a:rPr lang="ko-KR" altLang="en-US" dirty="0">
                <a:latin typeface="나눔고딕 ExtraBold" panose="020D0904000000000000" pitchFamily="50" charset="-127"/>
                <a:ea typeface="나눔고딕 ExtraBold" panose="020D0904000000000000" pitchFamily="50" charset="-127"/>
              </a:rPr>
              <a:t>개인정보 동의 및 신상정보 입력</a:t>
            </a:r>
          </a:p>
        </p:txBody>
      </p:sp>
      <p:pic>
        <p:nvPicPr>
          <p:cNvPr id="2" name="Picture 4">
            <a:extLst>
              <a:ext uri="{FF2B5EF4-FFF2-40B4-BE49-F238E27FC236}">
                <a16:creationId xmlns:a16="http://schemas.microsoft.com/office/drawing/2014/main" id="{AB86A549-FF4C-6A83-E1FB-D80BC6DD328B}"/>
              </a:ext>
            </a:extLst>
          </p:cNvPr>
          <p:cNvPicPr>
            <a:picLocks noChangeAspect="1"/>
          </p:cNvPicPr>
          <p:nvPr/>
        </p:nvPicPr>
        <p:blipFill>
          <a:blip r:embed="rId4"/>
          <a:stretch>
            <a:fillRect/>
          </a:stretch>
        </p:blipFill>
        <p:spPr>
          <a:xfrm>
            <a:off x="2984786" y="2514034"/>
            <a:ext cx="12619280" cy="6174615"/>
          </a:xfrm>
          <a:prstGeom prst="rect">
            <a:avLst/>
          </a:prstGeom>
          <a:noFill/>
          <a:ln>
            <a:noFill/>
          </a:ln>
          <a:effectLst/>
        </p:spPr>
      </p:pic>
      <p:sp>
        <p:nvSpPr>
          <p:cNvPr id="16" name="TextBox 15">
            <a:extLst>
              <a:ext uri="{FF2B5EF4-FFF2-40B4-BE49-F238E27FC236}">
                <a16:creationId xmlns:a16="http://schemas.microsoft.com/office/drawing/2014/main" id="{830C92E1-F62F-116E-850A-48FF29D5B37D}"/>
              </a:ext>
            </a:extLst>
          </p:cNvPr>
          <p:cNvSpPr txBox="1"/>
          <p:nvPr/>
        </p:nvSpPr>
        <p:spPr>
          <a:xfrm>
            <a:off x="7980904" y="8870917"/>
            <a:ext cx="3874214"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학번 및 비밀번호 입력 후 로그인 진행</a:t>
            </a:r>
          </a:p>
        </p:txBody>
      </p:sp>
      <p:sp>
        <p:nvSpPr>
          <p:cNvPr id="20" name="직사각형 19">
            <a:extLst>
              <a:ext uri="{FF2B5EF4-FFF2-40B4-BE49-F238E27FC236}">
                <a16:creationId xmlns:a16="http://schemas.microsoft.com/office/drawing/2014/main" id="{4F7E679C-1D26-0570-7072-74CBEE8B2689}"/>
              </a:ext>
            </a:extLst>
          </p:cNvPr>
          <p:cNvSpPr/>
          <p:nvPr/>
        </p:nvSpPr>
        <p:spPr>
          <a:xfrm>
            <a:off x="9386880" y="4803618"/>
            <a:ext cx="3033720" cy="64891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894636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3B446-6EE3-62A1-A644-2E299213154E}"/>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B2055F0-AE56-3204-F523-7F20543C0376}"/>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B8523B8-EF4B-6A64-6F05-4F078F2987FD}"/>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86C80A12-DA8D-C621-F48D-515A1D7015DB}"/>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B0DD4F30-6008-B6FF-6DBD-22AE976670D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0CF6FE86-0B00-807D-55CB-FCE605CBB2FA}"/>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7CD48E21-2BAF-950E-0622-015F3AAF9D17}"/>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C7455B1E-CC52-94EF-32B3-E7A36199DB64}"/>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7DF6987D-8E73-DC3C-2FDB-3AB4A427C5F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6411C464-52E2-B681-17DA-6A2CEA662312}"/>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4. </a:t>
            </a:r>
            <a:r>
              <a:rPr lang="ko-KR" altLang="en-US" dirty="0">
                <a:latin typeface="나눔고딕 ExtraBold" panose="020D0904000000000000" pitchFamily="50" charset="-127"/>
                <a:ea typeface="나눔고딕 ExtraBold" panose="020D0904000000000000" pitchFamily="50" charset="-127"/>
              </a:rPr>
              <a:t>개인정보 동의 및 신상정보 입력</a:t>
            </a:r>
          </a:p>
        </p:txBody>
      </p:sp>
      <p:pic>
        <p:nvPicPr>
          <p:cNvPr id="10" name="Picture 18">
            <a:extLst>
              <a:ext uri="{FF2B5EF4-FFF2-40B4-BE49-F238E27FC236}">
                <a16:creationId xmlns:a16="http://schemas.microsoft.com/office/drawing/2014/main" id="{3904BCA7-5E9A-AA9A-DFBC-467385398D12}"/>
              </a:ext>
            </a:extLst>
          </p:cNvPr>
          <p:cNvPicPr>
            <a:picLocks noChangeAspect="1"/>
          </p:cNvPicPr>
          <p:nvPr/>
        </p:nvPicPr>
        <p:blipFill>
          <a:blip r:embed="rId4"/>
          <a:stretch>
            <a:fillRect/>
          </a:stretch>
        </p:blipFill>
        <p:spPr>
          <a:xfrm>
            <a:off x="829733" y="2605335"/>
            <a:ext cx="6458654" cy="4642131"/>
          </a:xfrm>
          <a:prstGeom prst="rect">
            <a:avLst/>
          </a:prstGeom>
          <a:noFill/>
          <a:ln>
            <a:noFill/>
          </a:ln>
          <a:effectLst/>
        </p:spPr>
      </p:pic>
      <p:sp>
        <p:nvSpPr>
          <p:cNvPr id="12" name="화살표: 오른쪽 11">
            <a:extLst>
              <a:ext uri="{FF2B5EF4-FFF2-40B4-BE49-F238E27FC236}">
                <a16:creationId xmlns:a16="http://schemas.microsoft.com/office/drawing/2014/main" id="{E70245F5-4F80-48BD-D5A9-2EB64C1A7F98}"/>
              </a:ext>
            </a:extLst>
          </p:cNvPr>
          <p:cNvSpPr/>
          <p:nvPr/>
        </p:nvSpPr>
        <p:spPr>
          <a:xfrm>
            <a:off x="8412459" y="4014287"/>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Picture 20">
            <a:extLst>
              <a:ext uri="{FF2B5EF4-FFF2-40B4-BE49-F238E27FC236}">
                <a16:creationId xmlns:a16="http://schemas.microsoft.com/office/drawing/2014/main" id="{54663EA9-52DA-2B77-F985-EEA042F9E14C}"/>
              </a:ext>
            </a:extLst>
          </p:cNvPr>
          <p:cNvPicPr>
            <a:picLocks noChangeAspect="1"/>
          </p:cNvPicPr>
          <p:nvPr/>
        </p:nvPicPr>
        <p:blipFill>
          <a:blip r:embed="rId5"/>
          <a:stretch>
            <a:fillRect/>
          </a:stretch>
        </p:blipFill>
        <p:spPr>
          <a:xfrm>
            <a:off x="10417041" y="2755900"/>
            <a:ext cx="6948091" cy="4125439"/>
          </a:xfrm>
          <a:prstGeom prst="rect">
            <a:avLst/>
          </a:prstGeom>
          <a:noFill/>
          <a:ln>
            <a:noFill/>
          </a:ln>
          <a:effectLst/>
        </p:spPr>
      </p:pic>
      <p:sp>
        <p:nvSpPr>
          <p:cNvPr id="14" name="TextBox 13">
            <a:extLst>
              <a:ext uri="{FF2B5EF4-FFF2-40B4-BE49-F238E27FC236}">
                <a16:creationId xmlns:a16="http://schemas.microsoft.com/office/drawing/2014/main" id="{2BC313DA-41EB-2ACA-ECD4-7B28DEE7396C}"/>
              </a:ext>
            </a:extLst>
          </p:cNvPr>
          <p:cNvSpPr txBox="1"/>
          <p:nvPr/>
        </p:nvSpPr>
        <p:spPr>
          <a:xfrm>
            <a:off x="829733" y="7355011"/>
            <a:ext cx="7672583" cy="584775"/>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로그인 후 개인정보 처리방침 동의서 및 위급상황에 대한 동의 체크 후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제출</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 클릭</a:t>
            </a:r>
          </a:p>
        </p:txBody>
      </p:sp>
      <p:sp>
        <p:nvSpPr>
          <p:cNvPr id="15" name="TextBox 14">
            <a:extLst>
              <a:ext uri="{FF2B5EF4-FFF2-40B4-BE49-F238E27FC236}">
                <a16:creationId xmlns:a16="http://schemas.microsoft.com/office/drawing/2014/main" id="{72E7B730-288E-52CC-FCA4-985359EB9B91}"/>
              </a:ext>
            </a:extLst>
          </p:cNvPr>
          <p:cNvSpPr txBox="1"/>
          <p:nvPr/>
        </p:nvSpPr>
        <p:spPr>
          <a:xfrm>
            <a:off x="10417041" y="7355011"/>
            <a:ext cx="661246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본인의 신상정보</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인정사항 및 보호자</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를 입력한 후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저장</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 버튼 클릭</a:t>
            </a:r>
          </a:p>
        </p:txBody>
      </p:sp>
    </p:spTree>
    <p:extLst>
      <p:ext uri="{BB962C8B-B14F-4D97-AF65-F5344CB8AC3E}">
        <p14:creationId xmlns:p14="http://schemas.microsoft.com/office/powerpoint/2010/main" val="2403560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3B446-6EE3-62A1-A644-2E299213154E}"/>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B2055F0-AE56-3204-F523-7F20543C0376}"/>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B8523B8-EF4B-6A64-6F05-4F078F2987FD}"/>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86C80A12-DA8D-C621-F48D-515A1D7015DB}"/>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B0DD4F30-6008-B6FF-6DBD-22AE976670D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0CF6FE86-0B00-807D-55CB-FCE605CBB2FA}"/>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7CD48E21-2BAF-950E-0622-015F3AAF9D17}"/>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C7455B1E-CC52-94EF-32B3-E7A36199DB64}"/>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7DF6987D-8E73-DC3C-2FDB-3AB4A427C5F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6411C464-52E2-B681-17DA-6A2CEA662312}"/>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4. </a:t>
            </a:r>
            <a:r>
              <a:rPr lang="ko-KR" altLang="en-US" dirty="0">
                <a:latin typeface="나눔고딕 ExtraBold" panose="020D0904000000000000" pitchFamily="50" charset="-127"/>
                <a:ea typeface="나눔고딕 ExtraBold" panose="020D0904000000000000" pitchFamily="50" charset="-127"/>
              </a:rPr>
              <a:t>개인정보 동의 및 신상정보 입력</a:t>
            </a:r>
          </a:p>
        </p:txBody>
      </p:sp>
      <p:pic>
        <p:nvPicPr>
          <p:cNvPr id="10" name="Picture 18">
            <a:extLst>
              <a:ext uri="{FF2B5EF4-FFF2-40B4-BE49-F238E27FC236}">
                <a16:creationId xmlns:a16="http://schemas.microsoft.com/office/drawing/2014/main" id="{3904BCA7-5E9A-AA9A-DFBC-467385398D12}"/>
              </a:ext>
            </a:extLst>
          </p:cNvPr>
          <p:cNvPicPr>
            <a:picLocks noChangeAspect="1"/>
          </p:cNvPicPr>
          <p:nvPr/>
        </p:nvPicPr>
        <p:blipFill>
          <a:blip r:embed="rId4"/>
          <a:stretch>
            <a:fillRect/>
          </a:stretch>
        </p:blipFill>
        <p:spPr>
          <a:xfrm>
            <a:off x="829733" y="2605335"/>
            <a:ext cx="6458654" cy="4642131"/>
          </a:xfrm>
          <a:prstGeom prst="rect">
            <a:avLst/>
          </a:prstGeom>
          <a:noFill/>
          <a:ln>
            <a:noFill/>
          </a:ln>
          <a:effectLst/>
        </p:spPr>
      </p:pic>
      <p:sp>
        <p:nvSpPr>
          <p:cNvPr id="12" name="화살표: 오른쪽 11">
            <a:extLst>
              <a:ext uri="{FF2B5EF4-FFF2-40B4-BE49-F238E27FC236}">
                <a16:creationId xmlns:a16="http://schemas.microsoft.com/office/drawing/2014/main" id="{E70245F5-4F80-48BD-D5A9-2EB64C1A7F98}"/>
              </a:ext>
            </a:extLst>
          </p:cNvPr>
          <p:cNvSpPr/>
          <p:nvPr/>
        </p:nvSpPr>
        <p:spPr>
          <a:xfrm>
            <a:off x="8412459" y="4014287"/>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Picture 20">
            <a:extLst>
              <a:ext uri="{FF2B5EF4-FFF2-40B4-BE49-F238E27FC236}">
                <a16:creationId xmlns:a16="http://schemas.microsoft.com/office/drawing/2014/main" id="{54663EA9-52DA-2B77-F985-EEA042F9E14C}"/>
              </a:ext>
            </a:extLst>
          </p:cNvPr>
          <p:cNvPicPr>
            <a:picLocks noChangeAspect="1"/>
          </p:cNvPicPr>
          <p:nvPr/>
        </p:nvPicPr>
        <p:blipFill>
          <a:blip r:embed="rId5"/>
          <a:stretch>
            <a:fillRect/>
          </a:stretch>
        </p:blipFill>
        <p:spPr>
          <a:xfrm>
            <a:off x="10417041" y="2755900"/>
            <a:ext cx="6948091" cy="4125439"/>
          </a:xfrm>
          <a:prstGeom prst="rect">
            <a:avLst/>
          </a:prstGeom>
          <a:noFill/>
          <a:ln>
            <a:noFill/>
          </a:ln>
          <a:effectLst/>
        </p:spPr>
      </p:pic>
      <p:sp>
        <p:nvSpPr>
          <p:cNvPr id="14" name="TextBox 13">
            <a:extLst>
              <a:ext uri="{FF2B5EF4-FFF2-40B4-BE49-F238E27FC236}">
                <a16:creationId xmlns:a16="http://schemas.microsoft.com/office/drawing/2014/main" id="{2BC313DA-41EB-2ACA-ECD4-7B28DEE7396C}"/>
              </a:ext>
            </a:extLst>
          </p:cNvPr>
          <p:cNvSpPr txBox="1"/>
          <p:nvPr/>
        </p:nvSpPr>
        <p:spPr>
          <a:xfrm>
            <a:off x="829733" y="7355011"/>
            <a:ext cx="7672583" cy="584775"/>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로그인 후 개인정보 처리방침 동의서 및 위급상황에 대한 동의 체크 후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제출</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 클릭</a:t>
            </a:r>
          </a:p>
        </p:txBody>
      </p:sp>
      <p:sp>
        <p:nvSpPr>
          <p:cNvPr id="15" name="TextBox 14">
            <a:extLst>
              <a:ext uri="{FF2B5EF4-FFF2-40B4-BE49-F238E27FC236}">
                <a16:creationId xmlns:a16="http://schemas.microsoft.com/office/drawing/2014/main" id="{72E7B730-288E-52CC-FCA4-985359EB9B91}"/>
              </a:ext>
            </a:extLst>
          </p:cNvPr>
          <p:cNvSpPr txBox="1"/>
          <p:nvPr/>
        </p:nvSpPr>
        <p:spPr>
          <a:xfrm>
            <a:off x="10417041" y="7355011"/>
            <a:ext cx="661246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본인의 신상정보</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인정사항 및 보호자</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를 입력한 후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저장</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 버튼 클릭</a:t>
            </a:r>
          </a:p>
        </p:txBody>
      </p:sp>
      <p:sp>
        <p:nvSpPr>
          <p:cNvPr id="16" name="직사각형 15">
            <a:extLst>
              <a:ext uri="{FF2B5EF4-FFF2-40B4-BE49-F238E27FC236}">
                <a16:creationId xmlns:a16="http://schemas.microsoft.com/office/drawing/2014/main" id="{E629E6B8-AE41-449C-9060-5ECD04A763CF}"/>
              </a:ext>
            </a:extLst>
          </p:cNvPr>
          <p:cNvSpPr/>
          <p:nvPr/>
        </p:nvSpPr>
        <p:spPr>
          <a:xfrm>
            <a:off x="760234" y="2383049"/>
            <a:ext cx="7110725" cy="59178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59817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3B446-6EE3-62A1-A644-2E299213154E}"/>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B2055F0-AE56-3204-F523-7F20543C0376}"/>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B8523B8-EF4B-6A64-6F05-4F078F2987FD}"/>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86C80A12-DA8D-C621-F48D-515A1D7015DB}"/>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B0DD4F30-6008-B6FF-6DBD-22AE976670D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0CF6FE86-0B00-807D-55CB-FCE605CBB2FA}"/>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7CD48E21-2BAF-950E-0622-015F3AAF9D17}"/>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C7455B1E-CC52-94EF-32B3-E7A36199DB64}"/>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7DF6987D-8E73-DC3C-2FDB-3AB4A427C5F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6411C464-52E2-B681-17DA-6A2CEA662312}"/>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4. </a:t>
            </a:r>
            <a:r>
              <a:rPr lang="ko-KR" altLang="en-US" dirty="0">
                <a:latin typeface="나눔고딕 ExtraBold" panose="020D0904000000000000" pitchFamily="50" charset="-127"/>
                <a:ea typeface="나눔고딕 ExtraBold" panose="020D0904000000000000" pitchFamily="50" charset="-127"/>
              </a:rPr>
              <a:t>개인정보 동의 및 신상정보 입력</a:t>
            </a:r>
          </a:p>
        </p:txBody>
      </p:sp>
      <p:pic>
        <p:nvPicPr>
          <p:cNvPr id="10" name="Picture 18">
            <a:extLst>
              <a:ext uri="{FF2B5EF4-FFF2-40B4-BE49-F238E27FC236}">
                <a16:creationId xmlns:a16="http://schemas.microsoft.com/office/drawing/2014/main" id="{3904BCA7-5E9A-AA9A-DFBC-467385398D12}"/>
              </a:ext>
            </a:extLst>
          </p:cNvPr>
          <p:cNvPicPr>
            <a:picLocks noChangeAspect="1"/>
          </p:cNvPicPr>
          <p:nvPr/>
        </p:nvPicPr>
        <p:blipFill>
          <a:blip r:embed="rId4"/>
          <a:stretch>
            <a:fillRect/>
          </a:stretch>
        </p:blipFill>
        <p:spPr>
          <a:xfrm>
            <a:off x="829733" y="2605335"/>
            <a:ext cx="6458654" cy="4642131"/>
          </a:xfrm>
          <a:prstGeom prst="rect">
            <a:avLst/>
          </a:prstGeom>
          <a:noFill/>
          <a:ln>
            <a:noFill/>
          </a:ln>
          <a:effectLst/>
        </p:spPr>
      </p:pic>
      <p:sp>
        <p:nvSpPr>
          <p:cNvPr id="12" name="화살표: 오른쪽 11">
            <a:extLst>
              <a:ext uri="{FF2B5EF4-FFF2-40B4-BE49-F238E27FC236}">
                <a16:creationId xmlns:a16="http://schemas.microsoft.com/office/drawing/2014/main" id="{E70245F5-4F80-48BD-D5A9-2EB64C1A7F98}"/>
              </a:ext>
            </a:extLst>
          </p:cNvPr>
          <p:cNvSpPr/>
          <p:nvPr/>
        </p:nvSpPr>
        <p:spPr>
          <a:xfrm>
            <a:off x="8412459" y="4014287"/>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Picture 20">
            <a:extLst>
              <a:ext uri="{FF2B5EF4-FFF2-40B4-BE49-F238E27FC236}">
                <a16:creationId xmlns:a16="http://schemas.microsoft.com/office/drawing/2014/main" id="{54663EA9-52DA-2B77-F985-EEA042F9E14C}"/>
              </a:ext>
            </a:extLst>
          </p:cNvPr>
          <p:cNvPicPr>
            <a:picLocks noChangeAspect="1"/>
          </p:cNvPicPr>
          <p:nvPr/>
        </p:nvPicPr>
        <p:blipFill>
          <a:blip r:embed="rId5"/>
          <a:stretch>
            <a:fillRect/>
          </a:stretch>
        </p:blipFill>
        <p:spPr>
          <a:xfrm>
            <a:off x="10417041" y="2755900"/>
            <a:ext cx="6948091" cy="4125439"/>
          </a:xfrm>
          <a:prstGeom prst="rect">
            <a:avLst/>
          </a:prstGeom>
          <a:noFill/>
          <a:ln>
            <a:noFill/>
          </a:ln>
          <a:effectLst/>
        </p:spPr>
      </p:pic>
      <p:sp>
        <p:nvSpPr>
          <p:cNvPr id="14" name="TextBox 13">
            <a:extLst>
              <a:ext uri="{FF2B5EF4-FFF2-40B4-BE49-F238E27FC236}">
                <a16:creationId xmlns:a16="http://schemas.microsoft.com/office/drawing/2014/main" id="{2BC313DA-41EB-2ACA-ECD4-7B28DEE7396C}"/>
              </a:ext>
            </a:extLst>
          </p:cNvPr>
          <p:cNvSpPr txBox="1"/>
          <p:nvPr/>
        </p:nvSpPr>
        <p:spPr>
          <a:xfrm>
            <a:off x="829733" y="7355011"/>
            <a:ext cx="7672583" cy="584775"/>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로그인 후 개인정보 처리방침 동의서 및 위급상황에 대한 동의 체크 후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제출</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 클릭</a:t>
            </a:r>
          </a:p>
        </p:txBody>
      </p:sp>
      <p:sp>
        <p:nvSpPr>
          <p:cNvPr id="15" name="TextBox 14">
            <a:extLst>
              <a:ext uri="{FF2B5EF4-FFF2-40B4-BE49-F238E27FC236}">
                <a16:creationId xmlns:a16="http://schemas.microsoft.com/office/drawing/2014/main" id="{72E7B730-288E-52CC-FCA4-985359EB9B91}"/>
              </a:ext>
            </a:extLst>
          </p:cNvPr>
          <p:cNvSpPr txBox="1"/>
          <p:nvPr/>
        </p:nvSpPr>
        <p:spPr>
          <a:xfrm>
            <a:off x="10417041" y="7355011"/>
            <a:ext cx="661246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본인의 신상정보</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인정사항 및 보호자</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를 입력한 후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저장</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 버튼 클릭</a:t>
            </a:r>
          </a:p>
        </p:txBody>
      </p:sp>
      <p:sp>
        <p:nvSpPr>
          <p:cNvPr id="16" name="직사각형 15">
            <a:extLst>
              <a:ext uri="{FF2B5EF4-FFF2-40B4-BE49-F238E27FC236}">
                <a16:creationId xmlns:a16="http://schemas.microsoft.com/office/drawing/2014/main" id="{E629E6B8-AE41-449C-9060-5ECD04A763CF}"/>
              </a:ext>
            </a:extLst>
          </p:cNvPr>
          <p:cNvSpPr/>
          <p:nvPr/>
        </p:nvSpPr>
        <p:spPr>
          <a:xfrm>
            <a:off x="10322141" y="2383049"/>
            <a:ext cx="7110725" cy="59178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87413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ED230-CF82-4E6E-628F-D2474884B008}"/>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24A5DCA5-54EA-852F-B11B-0397EC017C7D}"/>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D9C2D51-6AD6-5238-D668-126AC6AB55F0}"/>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DDD907AE-7EB3-EEF8-D370-9E3D0AE6C117}"/>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A9217ECD-B4A3-FC08-E9B8-D56FBE703EA1}"/>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7B79F2E3-F3A0-4F9A-13F8-632AEB01CED3}"/>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B4B7B07C-1ED8-4445-8C53-77151E0705C8}"/>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0FFBE834-9DEF-43E9-93D3-74B9A4BA95B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4A8B25E4-F14F-4588-39FB-2D9830D5FEA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D7D5AFA6-F6F2-C3D9-9BF6-2227AD9FC4F1}"/>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5. </a:t>
            </a:r>
            <a:r>
              <a:rPr lang="ko-KR" altLang="en-US" dirty="0">
                <a:latin typeface="나눔고딕 ExtraBold" panose="020D0904000000000000" pitchFamily="50" charset="-127"/>
                <a:ea typeface="나눔고딕 ExtraBold" panose="020D0904000000000000" pitchFamily="50" charset="-127"/>
              </a:rPr>
              <a:t>수강신청 진행</a:t>
            </a:r>
          </a:p>
        </p:txBody>
      </p:sp>
      <p:sp>
        <p:nvSpPr>
          <p:cNvPr id="16" name="TextBox 15">
            <a:extLst>
              <a:ext uri="{FF2B5EF4-FFF2-40B4-BE49-F238E27FC236}">
                <a16:creationId xmlns:a16="http://schemas.microsoft.com/office/drawing/2014/main" id="{AFE2272E-095D-71FB-8B34-DE8D4A956133}"/>
              </a:ext>
            </a:extLst>
          </p:cNvPr>
          <p:cNvSpPr txBox="1"/>
          <p:nvPr/>
        </p:nvSpPr>
        <p:spPr>
          <a:xfrm>
            <a:off x="6663075" y="6466011"/>
            <a:ext cx="6612467"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사용자 정보 확인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년도</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학기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소속</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학번</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신청가능학점 등</a:t>
            </a:r>
            <a:r>
              <a:rPr lang="en-US" altLang="ko-KR" sz="1600" dirty="0">
                <a:latin typeface="나눔고딕 ExtraBold" panose="020D0904000000000000" pitchFamily="50" charset="-127"/>
                <a:ea typeface="나눔고딕 ExtraBold" panose="020D0904000000000000" pitchFamily="50" charset="-127"/>
              </a:rPr>
              <a:t>)</a:t>
            </a:r>
          </a:p>
          <a:p>
            <a:pPr marL="342900" indent="-342900">
              <a:buAutoNum type="arabicPeriod"/>
            </a:pP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수강신청 공지 확인</a:t>
            </a:r>
            <a:endParaRPr lang="en-US" altLang="ko-KR" sz="1600" dirty="0">
              <a:latin typeface="나눔고딕 ExtraBold" panose="020D0904000000000000" pitchFamily="50" charset="-127"/>
              <a:ea typeface="나눔고딕 ExtraBold" panose="020D0904000000000000" pitchFamily="50" charset="-127"/>
            </a:endParaRPr>
          </a:p>
        </p:txBody>
      </p:sp>
      <p:pic>
        <p:nvPicPr>
          <p:cNvPr id="14" name="그림 13">
            <a:extLst>
              <a:ext uri="{FF2B5EF4-FFF2-40B4-BE49-F238E27FC236}">
                <a16:creationId xmlns:a16="http://schemas.microsoft.com/office/drawing/2014/main" id="{453223A3-A2C0-4DAB-B6E3-0166C7DBFA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733" y="2331766"/>
            <a:ext cx="16603133" cy="3372321"/>
          </a:xfrm>
          <a:prstGeom prst="rect">
            <a:avLst/>
          </a:prstGeom>
        </p:spPr>
      </p:pic>
      <p:sp>
        <p:nvSpPr>
          <p:cNvPr id="15" name="직사각형 14">
            <a:extLst>
              <a:ext uri="{FF2B5EF4-FFF2-40B4-BE49-F238E27FC236}">
                <a16:creationId xmlns:a16="http://schemas.microsoft.com/office/drawing/2014/main" id="{CCEB23A0-ED33-40D3-B5A3-9823BF444E43}"/>
              </a:ext>
            </a:extLst>
          </p:cNvPr>
          <p:cNvSpPr/>
          <p:nvPr/>
        </p:nvSpPr>
        <p:spPr>
          <a:xfrm>
            <a:off x="829733" y="3144253"/>
            <a:ext cx="2651404" cy="21737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a:extLst>
              <a:ext uri="{FF2B5EF4-FFF2-40B4-BE49-F238E27FC236}">
                <a16:creationId xmlns:a16="http://schemas.microsoft.com/office/drawing/2014/main" id="{340DE3D9-39CC-4F45-AC6D-50D11D25C9B4}"/>
              </a:ext>
            </a:extLst>
          </p:cNvPr>
          <p:cNvSpPr/>
          <p:nvPr/>
        </p:nvSpPr>
        <p:spPr>
          <a:xfrm>
            <a:off x="3529262" y="3144253"/>
            <a:ext cx="13903603" cy="255983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타원 16">
            <a:extLst>
              <a:ext uri="{FF2B5EF4-FFF2-40B4-BE49-F238E27FC236}">
                <a16:creationId xmlns:a16="http://schemas.microsoft.com/office/drawing/2014/main" id="{9C443F62-6679-496E-8DA2-CFFBC71E09DA}"/>
              </a:ext>
            </a:extLst>
          </p:cNvPr>
          <p:cNvSpPr/>
          <p:nvPr/>
        </p:nvSpPr>
        <p:spPr>
          <a:xfrm>
            <a:off x="1970950" y="2985151"/>
            <a:ext cx="417095" cy="41709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1</a:t>
            </a:r>
            <a:endParaRPr lang="ko-KR" altLang="en-US" dirty="0"/>
          </a:p>
        </p:txBody>
      </p:sp>
      <p:sp>
        <p:nvSpPr>
          <p:cNvPr id="22" name="타원 21">
            <a:extLst>
              <a:ext uri="{FF2B5EF4-FFF2-40B4-BE49-F238E27FC236}">
                <a16:creationId xmlns:a16="http://schemas.microsoft.com/office/drawing/2014/main" id="{955213D3-75F8-4A42-BBAE-C90B211DBEE2}"/>
              </a:ext>
            </a:extLst>
          </p:cNvPr>
          <p:cNvSpPr/>
          <p:nvPr/>
        </p:nvSpPr>
        <p:spPr>
          <a:xfrm>
            <a:off x="4981072" y="2985151"/>
            <a:ext cx="417095" cy="41709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2</a:t>
            </a:r>
            <a:endParaRPr lang="ko-KR" altLang="en-US" dirty="0"/>
          </a:p>
        </p:txBody>
      </p:sp>
      <p:sp>
        <p:nvSpPr>
          <p:cNvPr id="2" name="직사각형 1">
            <a:extLst>
              <a:ext uri="{FF2B5EF4-FFF2-40B4-BE49-F238E27FC236}">
                <a16:creationId xmlns:a16="http://schemas.microsoft.com/office/drawing/2014/main" id="{2BDBF1E1-7A36-4B7B-84B4-8B964F12EA23}"/>
              </a:ext>
            </a:extLst>
          </p:cNvPr>
          <p:cNvSpPr/>
          <p:nvPr/>
        </p:nvSpPr>
        <p:spPr>
          <a:xfrm>
            <a:off x="15671800" y="2331766"/>
            <a:ext cx="1219200" cy="411434"/>
          </a:xfrm>
          <a:prstGeom prst="rect">
            <a:avLst/>
          </a:prstGeom>
          <a:solidFill>
            <a:srgbClr val="1A29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a:extLst>
              <a:ext uri="{FF2B5EF4-FFF2-40B4-BE49-F238E27FC236}">
                <a16:creationId xmlns:a16="http://schemas.microsoft.com/office/drawing/2014/main" id="{BEF47C2D-2D41-48DC-84F5-714096F96B6D}"/>
              </a:ext>
            </a:extLst>
          </p:cNvPr>
          <p:cNvSpPr/>
          <p:nvPr/>
        </p:nvSpPr>
        <p:spPr>
          <a:xfrm>
            <a:off x="1587500" y="3430734"/>
            <a:ext cx="1803400" cy="1358270"/>
          </a:xfrm>
          <a:prstGeom prst="rect">
            <a:avLst/>
          </a:prstGeom>
          <a:solidFill>
            <a:srgbClr val="F3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a:extLst>
              <a:ext uri="{FF2B5EF4-FFF2-40B4-BE49-F238E27FC236}">
                <a16:creationId xmlns:a16="http://schemas.microsoft.com/office/drawing/2014/main" id="{220606D6-A6EE-4910-8C2F-93BFFF917224}"/>
              </a:ext>
            </a:extLst>
          </p:cNvPr>
          <p:cNvSpPr txBox="1"/>
          <p:nvPr/>
        </p:nvSpPr>
        <p:spPr>
          <a:xfrm>
            <a:off x="1587499" y="3375742"/>
            <a:ext cx="1451811" cy="253916"/>
          </a:xfrm>
          <a:prstGeom prst="rect">
            <a:avLst/>
          </a:prstGeom>
          <a:noFill/>
        </p:spPr>
        <p:txBody>
          <a:bodyPr wrap="square" rtlCol="0">
            <a:spAutoFit/>
          </a:bodyPr>
          <a:lstStyle/>
          <a:p>
            <a:r>
              <a:rPr lang="en-US" altLang="ko-KR" sz="1050" dirty="0"/>
              <a:t>2026</a:t>
            </a:r>
            <a:r>
              <a:rPr lang="ko-KR" altLang="en-US" sz="1050" dirty="0"/>
              <a:t>학년도 </a:t>
            </a:r>
            <a:r>
              <a:rPr lang="en-US" altLang="ko-KR" sz="1050" dirty="0"/>
              <a:t>1</a:t>
            </a:r>
            <a:r>
              <a:rPr lang="ko-KR" altLang="en-US" sz="1050" dirty="0"/>
              <a:t>학기</a:t>
            </a:r>
          </a:p>
        </p:txBody>
      </p:sp>
      <p:sp>
        <p:nvSpPr>
          <p:cNvPr id="23" name="직사각형 22">
            <a:extLst>
              <a:ext uri="{FF2B5EF4-FFF2-40B4-BE49-F238E27FC236}">
                <a16:creationId xmlns:a16="http://schemas.microsoft.com/office/drawing/2014/main" id="{2281030B-121A-4D1B-B001-7A0C3A2F175E}"/>
              </a:ext>
            </a:extLst>
          </p:cNvPr>
          <p:cNvSpPr/>
          <p:nvPr/>
        </p:nvSpPr>
        <p:spPr>
          <a:xfrm>
            <a:off x="5008794" y="4696239"/>
            <a:ext cx="8137362" cy="139605"/>
          </a:xfrm>
          <a:prstGeom prst="rect">
            <a:avLst/>
          </a:prstGeom>
          <a:solidFill>
            <a:srgbClr val="F3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TextBox 23">
            <a:extLst>
              <a:ext uri="{FF2B5EF4-FFF2-40B4-BE49-F238E27FC236}">
                <a16:creationId xmlns:a16="http://schemas.microsoft.com/office/drawing/2014/main" id="{D849F998-1E7A-4B06-9DF9-A02BFD82C119}"/>
              </a:ext>
            </a:extLst>
          </p:cNvPr>
          <p:cNvSpPr txBox="1"/>
          <p:nvPr/>
        </p:nvSpPr>
        <p:spPr>
          <a:xfrm>
            <a:off x="4947326" y="4639083"/>
            <a:ext cx="7564529" cy="253916"/>
          </a:xfrm>
          <a:prstGeom prst="rect">
            <a:avLst/>
          </a:prstGeom>
          <a:noFill/>
        </p:spPr>
        <p:txBody>
          <a:bodyPr wrap="square" rtlCol="0">
            <a:spAutoFit/>
          </a:bodyPr>
          <a:lstStyle/>
          <a:p>
            <a:r>
              <a:rPr lang="en-US" altLang="ko-KR" sz="1050" b="1" dirty="0"/>
              <a:t>[</a:t>
            </a:r>
            <a:r>
              <a:rPr lang="ko-KR" altLang="en-US" sz="1050" b="1" dirty="0"/>
              <a:t>학사운영팀</a:t>
            </a:r>
            <a:r>
              <a:rPr lang="en-US" altLang="ko-KR" sz="1050" b="1" dirty="0"/>
              <a:t>]2026</a:t>
            </a:r>
            <a:r>
              <a:rPr lang="ko-KR" altLang="en-US" sz="1050" b="1" dirty="0"/>
              <a:t>학년도 제</a:t>
            </a:r>
            <a:r>
              <a:rPr lang="en-US" altLang="ko-KR" sz="1050" b="1" dirty="0"/>
              <a:t>1</a:t>
            </a:r>
            <a:r>
              <a:rPr lang="ko-KR" altLang="en-US" sz="1050" b="1" dirty="0"/>
              <a:t>학기 수강신청 안내 및 강의시간표 </a:t>
            </a:r>
            <a:r>
              <a:rPr lang="ko-KR" altLang="en-US" sz="1050" b="1" dirty="0" err="1"/>
              <a:t>공지을</a:t>
            </a:r>
            <a:r>
              <a:rPr lang="ko-KR" altLang="en-US" sz="1050" b="1" dirty="0"/>
              <a:t> 숙지한 후 수강신청을 진행하시기 바랍니다</a:t>
            </a:r>
            <a:r>
              <a:rPr lang="en-US" altLang="ko-KR" sz="1050" b="1" dirty="0"/>
              <a:t>.</a:t>
            </a:r>
            <a:endParaRPr lang="ko-KR" altLang="en-US" sz="1050" b="1" dirty="0"/>
          </a:p>
        </p:txBody>
      </p:sp>
    </p:spTree>
    <p:extLst>
      <p:ext uri="{BB962C8B-B14F-4D97-AF65-F5344CB8AC3E}">
        <p14:creationId xmlns:p14="http://schemas.microsoft.com/office/powerpoint/2010/main" val="1784928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47675-690E-E918-EA1B-FE4347E4B04D}"/>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3CC071AF-12BD-DC00-D564-A3DE660F3524}"/>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C5B9F8E7-87FE-BD77-61D8-5E908AD263A9}"/>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378C5879-7C14-4A60-E007-F667207C74C5}"/>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BEC68474-B24E-6E6C-AAE6-8CA378EB2CA6}"/>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E6B05B9-EE7E-47D7-39CA-39852CD10041}"/>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EDCE96-EF87-C5C3-6384-12A53EE8D5B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0AECCBB8-FBF8-A052-FB2B-CB1EE3E3A6FE}"/>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677B2DA0-F097-53ED-0019-D2734E6AAAD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4438E041-C63D-5D90-51A9-09DBF56C1192}"/>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5. </a:t>
            </a:r>
            <a:r>
              <a:rPr lang="ko-KR" altLang="en-US" dirty="0">
                <a:latin typeface="나눔고딕 ExtraBold" panose="020D0904000000000000" pitchFamily="50" charset="-127"/>
                <a:ea typeface="나눔고딕 ExtraBold" panose="020D0904000000000000" pitchFamily="50" charset="-127"/>
              </a:rPr>
              <a:t>수강신청 진행</a:t>
            </a:r>
          </a:p>
        </p:txBody>
      </p:sp>
      <p:sp>
        <p:nvSpPr>
          <p:cNvPr id="16" name="TextBox 15">
            <a:extLst>
              <a:ext uri="{FF2B5EF4-FFF2-40B4-BE49-F238E27FC236}">
                <a16:creationId xmlns:a16="http://schemas.microsoft.com/office/drawing/2014/main" id="{375973F3-EEB5-BA65-51FD-468CE0153CD3}"/>
              </a:ext>
            </a:extLst>
          </p:cNvPr>
          <p:cNvSpPr txBox="1"/>
          <p:nvPr/>
        </p:nvSpPr>
        <p:spPr>
          <a:xfrm>
            <a:off x="736599" y="6842685"/>
            <a:ext cx="10942054" cy="2554545"/>
          </a:xfrm>
          <a:prstGeom prst="rect">
            <a:avLst/>
          </a:prstGeom>
          <a:noFill/>
        </p:spPr>
        <p:txBody>
          <a:bodyPr wrap="square" rtlCol="0">
            <a:spAutoFit/>
          </a:bodyPr>
          <a:lstStyle/>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장바구니 조회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장바구니 신청기간에 등록하였던 교과목</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장바구니 교과목을 신청까지 해야만 수강신청이 완료됨</a:t>
            </a:r>
            <a:r>
              <a:rPr lang="en-US" altLang="ko-KR" sz="1600" dirty="0">
                <a:latin typeface="나눔고딕 ExtraBold" panose="020D0904000000000000" pitchFamily="50" charset="-127"/>
                <a:ea typeface="나눔고딕 ExtraBold" panose="020D0904000000000000" pitchFamily="50" charset="-127"/>
              </a:rPr>
              <a:t>)</a:t>
            </a:r>
          </a:p>
          <a:p>
            <a:pPr marL="342900" indent="-342900">
              <a:buAutoNum type="arabicPeriod"/>
            </a:pPr>
            <a:r>
              <a:rPr lang="ko-KR" altLang="en-US" sz="1600" dirty="0" err="1">
                <a:latin typeface="나눔고딕 ExtraBold" panose="020D0904000000000000" pitchFamily="50" charset="-127"/>
                <a:ea typeface="나눔고딕 ExtraBold" panose="020D0904000000000000" pitchFamily="50" charset="-127"/>
              </a:rPr>
              <a:t>나의주전공조회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 소속 학부</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과</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전공의 해당 학년으로 개설된 전공 교과목 조회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교양강좌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err="1">
                <a:latin typeface="나눔고딕 ExtraBold" panose="020D0904000000000000" pitchFamily="50" charset="-127"/>
                <a:ea typeface="나눔고딕 ExtraBold" panose="020D0904000000000000" pitchFamily="50" charset="-127"/>
              </a:rPr>
              <a:t>교필</a:t>
            </a:r>
            <a:r>
              <a:rPr lang="ko-KR" altLang="en-US" sz="1600" dirty="0">
                <a:latin typeface="나눔고딕 ExtraBold" panose="020D0904000000000000" pitchFamily="50" charset="-127"/>
                <a:ea typeface="나눔고딕 ExtraBold" panose="020D0904000000000000" pitchFamily="50" charset="-127"/>
              </a:rPr>
              <a:t> 혹은 교선 선택 후 과목</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영역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조회</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교직강좌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err="1">
                <a:latin typeface="나눔고딕 ExtraBold" panose="020D0904000000000000" pitchFamily="50" charset="-127"/>
                <a:ea typeface="나눔고딕 ExtraBold" panose="020D0904000000000000" pitchFamily="50" charset="-127"/>
              </a:rPr>
              <a:t>교직이수예정자</a:t>
            </a:r>
            <a:r>
              <a:rPr lang="ko-KR" altLang="en-US" sz="1600" dirty="0">
                <a:latin typeface="나눔고딕 ExtraBold" panose="020D0904000000000000" pitchFamily="50" charset="-127"/>
                <a:ea typeface="나눔고딕 ExtraBold" panose="020D0904000000000000" pitchFamily="50" charset="-127"/>
              </a:rPr>
              <a:t> 해당</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학과별강좌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타 학과</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전공</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의 전공 교과목 조회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학군장교강좌</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일반선택강좌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이수구분이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일반선택</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인 교과목 조회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재수강과목</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학년도</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err="1">
                <a:latin typeface="나눔고딕 ExtraBold" panose="020D0904000000000000" pitchFamily="50" charset="-127"/>
                <a:ea typeface="나눔고딕 ExtraBold" panose="020D0904000000000000" pitchFamily="50" charset="-127"/>
              </a:rPr>
              <a:t>학기별</a:t>
            </a:r>
            <a:r>
              <a:rPr lang="ko-KR" altLang="en-US" sz="1600" dirty="0">
                <a:latin typeface="나눔고딕 ExtraBold" panose="020D0904000000000000" pitchFamily="50" charset="-127"/>
                <a:ea typeface="나눔고딕 ExtraBold" panose="020D0904000000000000" pitchFamily="50" charset="-127"/>
              </a:rPr>
              <a:t> 재수강 교과목 조회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취득학점</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이수구분별 혹은 교선영역별 취득학점 등 성적현황 확인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수강신청 </a:t>
            </a:r>
            <a:r>
              <a:rPr lang="ko-KR" altLang="en-US" sz="1600" dirty="0" err="1">
                <a:latin typeface="나눔고딕 ExtraBold" panose="020D0904000000000000" pitchFamily="50" charset="-127"/>
                <a:ea typeface="나눔고딕 ExtraBold" panose="020D0904000000000000" pitchFamily="50" charset="-127"/>
              </a:rPr>
              <a:t>바로하기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학수번호</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분반을 직접 입력하여 교과목 조회 가능</a:t>
            </a:r>
            <a:endParaRPr lang="en-US" altLang="ko-KR" sz="1600" dirty="0">
              <a:latin typeface="나눔고딕 ExtraBold" panose="020D0904000000000000" pitchFamily="50" charset="-127"/>
              <a:ea typeface="나눔고딕 ExtraBold" panose="020D0904000000000000" pitchFamily="50" charset="-127"/>
            </a:endParaRPr>
          </a:p>
        </p:txBody>
      </p:sp>
      <p:pic>
        <p:nvPicPr>
          <p:cNvPr id="10" name="Picture 22">
            <a:extLst>
              <a:ext uri="{FF2B5EF4-FFF2-40B4-BE49-F238E27FC236}">
                <a16:creationId xmlns:a16="http://schemas.microsoft.com/office/drawing/2014/main" id="{8A240A78-F7CD-C27A-07B8-3433414CC097}"/>
              </a:ext>
            </a:extLst>
          </p:cNvPr>
          <p:cNvPicPr>
            <a:picLocks noChangeAspect="1"/>
          </p:cNvPicPr>
          <p:nvPr/>
        </p:nvPicPr>
        <p:blipFill>
          <a:blip r:embed="rId4"/>
          <a:stretch>
            <a:fillRect/>
          </a:stretch>
        </p:blipFill>
        <p:spPr>
          <a:xfrm>
            <a:off x="829733" y="2425379"/>
            <a:ext cx="16603132" cy="4086626"/>
          </a:xfrm>
          <a:prstGeom prst="rect">
            <a:avLst/>
          </a:prstGeom>
          <a:noFill/>
          <a:ln>
            <a:noFill/>
          </a:ln>
          <a:effectLst/>
        </p:spPr>
      </p:pic>
      <p:sp>
        <p:nvSpPr>
          <p:cNvPr id="12" name="직사각형 11">
            <a:extLst>
              <a:ext uri="{FF2B5EF4-FFF2-40B4-BE49-F238E27FC236}">
                <a16:creationId xmlns:a16="http://schemas.microsoft.com/office/drawing/2014/main" id="{03D4E890-1867-83C6-1733-12528109EA55}"/>
              </a:ext>
            </a:extLst>
          </p:cNvPr>
          <p:cNvSpPr/>
          <p:nvPr/>
        </p:nvSpPr>
        <p:spPr>
          <a:xfrm>
            <a:off x="829733" y="6616028"/>
            <a:ext cx="9931400" cy="226657"/>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latin typeface="나눔고딕 ExtraBold" panose="020D0904000000000000" pitchFamily="50" charset="-127"/>
                <a:ea typeface="나눔고딕 ExtraBold" panose="020D0904000000000000" pitchFamily="50" charset="-127"/>
              </a:rPr>
              <a:t>메뉴 설명</a:t>
            </a:r>
          </a:p>
        </p:txBody>
      </p:sp>
      <p:sp>
        <p:nvSpPr>
          <p:cNvPr id="13" name="직사각형 12">
            <a:extLst>
              <a:ext uri="{FF2B5EF4-FFF2-40B4-BE49-F238E27FC236}">
                <a16:creationId xmlns:a16="http://schemas.microsoft.com/office/drawing/2014/main" id="{6A592E39-14BF-1663-55E9-E454532734D4}"/>
              </a:ext>
            </a:extLst>
          </p:cNvPr>
          <p:cNvSpPr/>
          <p:nvPr/>
        </p:nvSpPr>
        <p:spPr>
          <a:xfrm>
            <a:off x="11921067" y="6616028"/>
            <a:ext cx="5537200" cy="226657"/>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latin typeface="나눔고딕 ExtraBold" panose="020D0904000000000000" pitchFamily="50" charset="-127"/>
                <a:ea typeface="나눔고딕 ExtraBold" panose="020D0904000000000000" pitchFamily="50" charset="-127"/>
              </a:rPr>
              <a:t>수강신청 순서</a:t>
            </a:r>
          </a:p>
        </p:txBody>
      </p:sp>
      <p:sp>
        <p:nvSpPr>
          <p:cNvPr id="14" name="TextBox 13">
            <a:extLst>
              <a:ext uri="{FF2B5EF4-FFF2-40B4-BE49-F238E27FC236}">
                <a16:creationId xmlns:a16="http://schemas.microsoft.com/office/drawing/2014/main" id="{FBFD6FB0-EC96-73A2-9ED6-96AA9D4BEE46}"/>
              </a:ext>
            </a:extLst>
          </p:cNvPr>
          <p:cNvSpPr txBox="1"/>
          <p:nvPr/>
        </p:nvSpPr>
        <p:spPr>
          <a:xfrm>
            <a:off x="11921067" y="6842685"/>
            <a:ext cx="5965880" cy="1323439"/>
          </a:xfrm>
          <a:prstGeom prst="rect">
            <a:avLst/>
          </a:prstGeom>
          <a:noFill/>
        </p:spPr>
        <p:txBody>
          <a:bodyPr wrap="square" rtlCol="0">
            <a:spAutoFit/>
          </a:bodyPr>
          <a:lstStyle/>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개설강좌 리스트에서 수강을 희망하는 강좌 조회</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수강을 희망하는 강좌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신청</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 클릭</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수강신청내역에 신청한 강좌가 있는지 확인</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수강신청내역에서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취소</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버튼을 클릭하여 강좌 취소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수강신청이 완료된 후 반드시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로그아웃</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진행</a:t>
            </a:r>
            <a:endParaRPr lang="en-US" altLang="ko-KR" sz="1600" dirty="0">
              <a:latin typeface="나눔고딕 ExtraBold" panose="020D0904000000000000" pitchFamily="50" charset="-127"/>
              <a:ea typeface="나눔고딕 ExtraBold" panose="020D0904000000000000" pitchFamily="50" charset="-127"/>
            </a:endParaRPr>
          </a:p>
        </p:txBody>
      </p:sp>
    </p:spTree>
    <p:extLst>
      <p:ext uri="{BB962C8B-B14F-4D97-AF65-F5344CB8AC3E}">
        <p14:creationId xmlns:p14="http://schemas.microsoft.com/office/powerpoint/2010/main" val="4224224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57CAD-1ED9-A9C4-405D-E84D9D599F3D}"/>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1A205BC-C195-AB32-8CA3-EF9D1B3E4BAE}"/>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6191E5B3-5AD4-9900-A9C7-FBEA46EA862F}"/>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EABC4B8F-CA6C-9708-D269-7BABFDB3077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61CD627A-51C6-A254-9C80-EE4D01196939}"/>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F6CED791-E44A-74B5-8841-B3FD858284D9}"/>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00A64A75-5D5C-06A9-B27D-FF28EC5AF2C0}"/>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8BC7D5E0-EA91-77C6-94B6-042F4281C7D0}"/>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46EACEF7-0EDD-1C22-3A80-4B7C60124DE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B97323F7-4D25-8271-1DEE-AD34154CF5FB}"/>
              </a:ext>
            </a:extLst>
          </p:cNvPr>
          <p:cNvSpPr/>
          <p:nvPr/>
        </p:nvSpPr>
        <p:spPr>
          <a:xfrm>
            <a:off x="2175933" y="1788198"/>
            <a:ext cx="14600296"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6. </a:t>
            </a:r>
            <a:r>
              <a:rPr lang="ko-KR" altLang="en-US" dirty="0">
                <a:latin typeface="나눔고딕 ExtraBold" panose="020D0904000000000000" pitchFamily="50" charset="-127"/>
                <a:ea typeface="나눔고딕 ExtraBold" panose="020D0904000000000000" pitchFamily="50" charset="-127"/>
              </a:rPr>
              <a:t>수강신청 확인</a:t>
            </a:r>
          </a:p>
        </p:txBody>
      </p:sp>
      <p:sp>
        <p:nvSpPr>
          <p:cNvPr id="14" name="TextBox 13">
            <a:extLst>
              <a:ext uri="{FF2B5EF4-FFF2-40B4-BE49-F238E27FC236}">
                <a16:creationId xmlns:a16="http://schemas.microsoft.com/office/drawing/2014/main" id="{425EF30D-3A0C-F12D-1EDC-0DE461062751}"/>
              </a:ext>
            </a:extLst>
          </p:cNvPr>
          <p:cNvSpPr txBox="1"/>
          <p:nvPr/>
        </p:nvSpPr>
        <p:spPr>
          <a:xfrm>
            <a:off x="2264834" y="6787772"/>
            <a:ext cx="707389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수강신청내역에서 수강을 신청한 교과목이 제대로 반영되었는지 확인</a:t>
            </a:r>
            <a:endParaRPr lang="en-US" altLang="ko-KR" sz="1600" dirty="0">
              <a:latin typeface="나눔고딕 ExtraBold" panose="020D0904000000000000" pitchFamily="50" charset="-127"/>
              <a:ea typeface="나눔고딕 ExtraBold" panose="020D0904000000000000" pitchFamily="50" charset="-127"/>
            </a:endParaRPr>
          </a:p>
        </p:txBody>
      </p:sp>
      <p:pic>
        <p:nvPicPr>
          <p:cNvPr id="2" name="Picture 25">
            <a:extLst>
              <a:ext uri="{FF2B5EF4-FFF2-40B4-BE49-F238E27FC236}">
                <a16:creationId xmlns:a16="http://schemas.microsoft.com/office/drawing/2014/main" id="{EC9B5223-1D1B-3F82-7E95-DF2EEE52155D}"/>
              </a:ext>
            </a:extLst>
          </p:cNvPr>
          <p:cNvPicPr>
            <a:picLocks noChangeAspect="1"/>
          </p:cNvPicPr>
          <p:nvPr/>
        </p:nvPicPr>
        <p:blipFill>
          <a:blip r:embed="rId4"/>
          <a:stretch>
            <a:fillRect/>
          </a:stretch>
        </p:blipFill>
        <p:spPr>
          <a:xfrm>
            <a:off x="2175933" y="2429789"/>
            <a:ext cx="7162800" cy="3999798"/>
          </a:xfrm>
          <a:prstGeom prst="rect">
            <a:avLst/>
          </a:prstGeom>
          <a:noFill/>
          <a:ln>
            <a:noFill/>
          </a:ln>
          <a:effectLst/>
        </p:spPr>
      </p:pic>
      <p:pic>
        <p:nvPicPr>
          <p:cNvPr id="15" name="Picture 26">
            <a:extLst>
              <a:ext uri="{FF2B5EF4-FFF2-40B4-BE49-F238E27FC236}">
                <a16:creationId xmlns:a16="http://schemas.microsoft.com/office/drawing/2014/main" id="{C68FCB2A-E74D-D258-A326-CBEB0239F98A}"/>
              </a:ext>
            </a:extLst>
          </p:cNvPr>
          <p:cNvPicPr>
            <a:picLocks noChangeAspect="1"/>
          </p:cNvPicPr>
          <p:nvPr/>
        </p:nvPicPr>
        <p:blipFill>
          <a:blip r:embed="rId5"/>
          <a:srcRect l="3082" r="2962" b="18043"/>
          <a:stretch>
            <a:fillRect/>
          </a:stretch>
        </p:blipFill>
        <p:spPr>
          <a:xfrm>
            <a:off x="11734334" y="2429789"/>
            <a:ext cx="5041895" cy="3999798"/>
          </a:xfrm>
          <a:prstGeom prst="rect">
            <a:avLst/>
          </a:prstGeom>
          <a:noFill/>
          <a:ln>
            <a:noFill/>
          </a:ln>
          <a:effectLst/>
        </p:spPr>
      </p:pic>
      <p:sp>
        <p:nvSpPr>
          <p:cNvPr id="17" name="화살표: 오른쪽 16">
            <a:extLst>
              <a:ext uri="{FF2B5EF4-FFF2-40B4-BE49-F238E27FC236}">
                <a16:creationId xmlns:a16="http://schemas.microsoft.com/office/drawing/2014/main" id="{3BCD9269-516F-2672-C014-4D0B5F6A2DEE}"/>
              </a:ext>
            </a:extLst>
          </p:cNvPr>
          <p:cNvSpPr/>
          <p:nvPr/>
        </p:nvSpPr>
        <p:spPr>
          <a:xfrm>
            <a:off x="10028888" y="3937390"/>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88066FCA-FEBC-786D-2D92-13B016369A72}"/>
              </a:ext>
            </a:extLst>
          </p:cNvPr>
          <p:cNvSpPr txBox="1"/>
          <p:nvPr/>
        </p:nvSpPr>
        <p:spPr>
          <a:xfrm>
            <a:off x="11734335" y="6787772"/>
            <a:ext cx="6040318"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샘물통합정보시스템 → 학생기본 → 수업정보 → 수강</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신청현황표 접속</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본인의 수강신청 내용 확인 가능</a:t>
            </a:r>
            <a:endParaRPr lang="en-US" altLang="ko-KR" sz="1600" dirty="0">
              <a:latin typeface="나눔고딕 ExtraBold" panose="020D0904000000000000" pitchFamily="50" charset="-127"/>
              <a:ea typeface="나눔고딕 ExtraBold" panose="020D0904000000000000" pitchFamily="50" charset="-127"/>
            </a:endParaRPr>
          </a:p>
        </p:txBody>
      </p:sp>
    </p:spTree>
    <p:extLst>
      <p:ext uri="{BB962C8B-B14F-4D97-AF65-F5344CB8AC3E}">
        <p14:creationId xmlns:p14="http://schemas.microsoft.com/office/powerpoint/2010/main" val="1166630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CC715-9F9C-A006-DBC9-DADEB07C2986}"/>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7C56BF88-1851-FC8F-CE58-0C590AF3088F}"/>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C861117D-103A-570C-3F6F-AD6C641B05FA}"/>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0929286B-80D5-C111-1015-46AB722F38DE}"/>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A9BFEA5-1AA8-9449-4981-A3CCB7C58DB2}"/>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7B94AC60-3A8C-24A0-98B5-E99C16966983}"/>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3287BD80-7E3B-B240-CDDB-4C510BA05C5B}"/>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940E84E3-35D1-3EBF-B1D2-85099ADA2C06}"/>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8D7AD1DA-F63C-8E8C-BBA0-B4622506284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5C72EEFA-0E15-7743-7F22-969F1AD2BB96}"/>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7. </a:t>
            </a:r>
            <a:r>
              <a:rPr lang="ko-KR" altLang="en-US" dirty="0">
                <a:latin typeface="나눔고딕 ExtraBold" panose="020D0904000000000000" pitchFamily="50" charset="-127"/>
                <a:ea typeface="나눔고딕 ExtraBold" panose="020D0904000000000000" pitchFamily="50" charset="-127"/>
              </a:rPr>
              <a:t>수강신청 주의사항</a:t>
            </a:r>
          </a:p>
        </p:txBody>
      </p:sp>
      <p:sp>
        <p:nvSpPr>
          <p:cNvPr id="15" name="TextBox 14">
            <a:extLst>
              <a:ext uri="{FF2B5EF4-FFF2-40B4-BE49-F238E27FC236}">
                <a16:creationId xmlns:a16="http://schemas.microsoft.com/office/drawing/2014/main" id="{41157241-26D3-317D-7D45-0AEBC5ABE74D}"/>
              </a:ext>
            </a:extLst>
          </p:cNvPr>
          <p:cNvSpPr txBox="1"/>
          <p:nvPr/>
        </p:nvSpPr>
        <p:spPr>
          <a:xfrm>
            <a:off x="1590952" y="2586020"/>
            <a:ext cx="15549020" cy="461665"/>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 수강신청 전 수강을 희망하는 교과목의 강의계획서와 교과목 해설서 확인</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17" name="타원 16">
            <a:extLst>
              <a:ext uri="{FF2B5EF4-FFF2-40B4-BE49-F238E27FC236}">
                <a16:creationId xmlns:a16="http://schemas.microsoft.com/office/drawing/2014/main" id="{28D39CB6-8405-F139-854A-36EDD26581AE}"/>
              </a:ext>
            </a:extLst>
          </p:cNvPr>
          <p:cNvSpPr/>
          <p:nvPr/>
        </p:nvSpPr>
        <p:spPr>
          <a:xfrm>
            <a:off x="829733" y="2562914"/>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18" name="그래픽 17" descr="확인 표시">
            <a:extLst>
              <a:ext uri="{FF2B5EF4-FFF2-40B4-BE49-F238E27FC236}">
                <a16:creationId xmlns:a16="http://schemas.microsoft.com/office/drawing/2014/main" id="{228DB564-F5DB-3769-D99A-6179DEB5C6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2496027"/>
            <a:ext cx="550148" cy="550148"/>
          </a:xfrm>
          <a:prstGeom prst="rect">
            <a:avLst/>
          </a:prstGeom>
        </p:spPr>
      </p:pic>
      <p:sp>
        <p:nvSpPr>
          <p:cNvPr id="19" name="TextBox 18">
            <a:extLst>
              <a:ext uri="{FF2B5EF4-FFF2-40B4-BE49-F238E27FC236}">
                <a16:creationId xmlns:a16="http://schemas.microsoft.com/office/drawing/2014/main" id="{2985F873-844A-16CC-AE74-5CDF3BB5E575}"/>
              </a:ext>
            </a:extLst>
          </p:cNvPr>
          <p:cNvSpPr txBox="1"/>
          <p:nvPr/>
        </p:nvSpPr>
        <p:spPr>
          <a:xfrm>
            <a:off x="1590952" y="3332130"/>
            <a:ext cx="15549020" cy="461665"/>
          </a:xfrm>
          <a:prstGeom prst="rect">
            <a:avLst/>
          </a:prstGeom>
          <a:noFill/>
        </p:spPr>
        <p:txBody>
          <a:bodyPr wrap="square" rtlCol="0">
            <a:spAutoFit/>
          </a:bodyPr>
          <a:lstStyle/>
          <a:p>
            <a:r>
              <a:rPr lang="en-US" altLang="ko-KR" sz="2400" b="1" dirty="0">
                <a:latin typeface="여기어때 잘난체" panose="020B0600000101010101" pitchFamily="50" charset="-127"/>
                <a:ea typeface="여기어때 잘난체" panose="020B0600000101010101" pitchFamily="50" charset="-127"/>
              </a:rPr>
              <a:t>“</a:t>
            </a:r>
            <a:r>
              <a:rPr lang="ko-KR" altLang="en-US" sz="2400" b="1" dirty="0">
                <a:latin typeface="여기어때 잘난체" panose="020B0600000101010101" pitchFamily="50" charset="-127"/>
                <a:ea typeface="여기어때 잘난체" panose="020B0600000101010101" pitchFamily="50" charset="-127"/>
              </a:rPr>
              <a:t>인원초과</a:t>
            </a:r>
            <a:r>
              <a:rPr lang="en-US" altLang="ko-KR" sz="2400" b="1" dirty="0">
                <a:latin typeface="여기어때 잘난체" panose="020B0600000101010101" pitchFamily="50" charset="-127"/>
                <a:ea typeface="여기어때 잘난체" panose="020B0600000101010101" pitchFamily="50" charset="-127"/>
              </a:rPr>
              <a:t>”</a:t>
            </a:r>
            <a:r>
              <a:rPr lang="ko-KR" altLang="en-US" sz="2400" b="1" dirty="0">
                <a:latin typeface="여기어때 잘난체" panose="020B0600000101010101" pitchFamily="50" charset="-127"/>
                <a:ea typeface="여기어때 잘난체" panose="020B0600000101010101" pitchFamily="50" charset="-127"/>
              </a:rPr>
              <a:t>로 표시된 교과목은 수강인원제한으로 수강신청 불가</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20" name="타원 19">
            <a:extLst>
              <a:ext uri="{FF2B5EF4-FFF2-40B4-BE49-F238E27FC236}">
                <a16:creationId xmlns:a16="http://schemas.microsoft.com/office/drawing/2014/main" id="{0A7DE8BD-EB51-6C1F-638C-9B4CD430AF92}"/>
              </a:ext>
            </a:extLst>
          </p:cNvPr>
          <p:cNvSpPr/>
          <p:nvPr/>
        </p:nvSpPr>
        <p:spPr>
          <a:xfrm>
            <a:off x="829733" y="3318588"/>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21" name="그래픽 20" descr="확인 표시">
            <a:extLst>
              <a:ext uri="{FF2B5EF4-FFF2-40B4-BE49-F238E27FC236}">
                <a16:creationId xmlns:a16="http://schemas.microsoft.com/office/drawing/2014/main" id="{5DE579F5-B93C-2220-3142-33EE0B3888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3251701"/>
            <a:ext cx="550148" cy="550148"/>
          </a:xfrm>
          <a:prstGeom prst="rect">
            <a:avLst/>
          </a:prstGeom>
        </p:spPr>
      </p:pic>
      <p:sp>
        <p:nvSpPr>
          <p:cNvPr id="22" name="TextBox 21">
            <a:extLst>
              <a:ext uri="{FF2B5EF4-FFF2-40B4-BE49-F238E27FC236}">
                <a16:creationId xmlns:a16="http://schemas.microsoft.com/office/drawing/2014/main" id="{E9A1332A-20DB-31F3-6FDA-33BA269ED8E2}"/>
              </a:ext>
            </a:extLst>
          </p:cNvPr>
          <p:cNvSpPr txBox="1"/>
          <p:nvPr/>
        </p:nvSpPr>
        <p:spPr>
          <a:xfrm>
            <a:off x="1590952" y="5204665"/>
            <a:ext cx="15549020" cy="830997"/>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강의거래를 시도하거나</a:t>
            </a:r>
            <a:r>
              <a:rPr lang="en-US" altLang="ko-KR" sz="2400" b="1" dirty="0">
                <a:latin typeface="여기어때 잘난체" panose="020B0600000101010101" pitchFamily="50" charset="-127"/>
                <a:ea typeface="여기어때 잘난체" panose="020B0600000101010101" pitchFamily="50" charset="-127"/>
              </a:rPr>
              <a:t>, </a:t>
            </a:r>
            <a:r>
              <a:rPr lang="ko-KR" altLang="en-US" sz="2400" b="1" dirty="0">
                <a:latin typeface="여기어때 잘난체" panose="020B0600000101010101" pitchFamily="50" charset="-127"/>
                <a:ea typeface="여기어때 잘난체" panose="020B0600000101010101" pitchFamily="50" charset="-127"/>
              </a:rPr>
              <a:t>매크로 등 불법 소프트웨어를 사용하는 경우 적발 시 수강신청이 취소될 수 있으며</a:t>
            </a:r>
            <a:r>
              <a:rPr lang="en-US" altLang="ko-KR" sz="2400" b="1" dirty="0">
                <a:latin typeface="여기어때 잘난체" panose="020B0600000101010101" pitchFamily="50" charset="-127"/>
                <a:ea typeface="여기어때 잘난체" panose="020B0600000101010101" pitchFamily="50" charset="-127"/>
              </a:rPr>
              <a:t> </a:t>
            </a:r>
            <a:r>
              <a:rPr lang="ko-KR" altLang="en-US" sz="2400" b="1" dirty="0">
                <a:latin typeface="여기어때 잘난체" panose="020B0600000101010101" pitchFamily="50" charset="-127"/>
                <a:ea typeface="여기어때 잘난체" panose="020B0600000101010101" pitchFamily="50" charset="-127"/>
              </a:rPr>
              <a:t>추가로 교내 징계 회부 및 형사처벌 대상이 될 수 있음</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23" name="타원 22">
            <a:extLst>
              <a:ext uri="{FF2B5EF4-FFF2-40B4-BE49-F238E27FC236}">
                <a16:creationId xmlns:a16="http://schemas.microsoft.com/office/drawing/2014/main" id="{655F2DDB-A183-9D88-2B56-1AE57B5056B6}"/>
              </a:ext>
            </a:extLst>
          </p:cNvPr>
          <p:cNvSpPr/>
          <p:nvPr/>
        </p:nvSpPr>
        <p:spPr>
          <a:xfrm>
            <a:off x="829733" y="5367971"/>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24" name="그래픽 23" descr="확인 표시">
            <a:extLst>
              <a:ext uri="{FF2B5EF4-FFF2-40B4-BE49-F238E27FC236}">
                <a16:creationId xmlns:a16="http://schemas.microsoft.com/office/drawing/2014/main" id="{13A67722-4425-81DB-FD0B-00D30456279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5301084"/>
            <a:ext cx="550148" cy="550148"/>
          </a:xfrm>
          <a:prstGeom prst="rect">
            <a:avLst/>
          </a:prstGeom>
        </p:spPr>
      </p:pic>
      <p:sp>
        <p:nvSpPr>
          <p:cNvPr id="25" name="TextBox 24">
            <a:extLst>
              <a:ext uri="{FF2B5EF4-FFF2-40B4-BE49-F238E27FC236}">
                <a16:creationId xmlns:a16="http://schemas.microsoft.com/office/drawing/2014/main" id="{603A9B79-B98F-8870-0FA9-229FCE042222}"/>
              </a:ext>
            </a:extLst>
          </p:cNvPr>
          <p:cNvSpPr txBox="1"/>
          <p:nvPr/>
        </p:nvSpPr>
        <p:spPr>
          <a:xfrm>
            <a:off x="1590952" y="6293604"/>
            <a:ext cx="15549020" cy="461665"/>
          </a:xfrm>
          <a:prstGeom prst="rect">
            <a:avLst/>
          </a:prstGeom>
          <a:noFill/>
        </p:spPr>
        <p:txBody>
          <a:bodyPr wrap="square" rtlCol="0">
            <a:spAutoFit/>
          </a:bodyPr>
          <a:lstStyle/>
          <a:p>
            <a:r>
              <a:rPr lang="en-US" altLang="ko-KR" sz="2400" b="1" dirty="0">
                <a:latin typeface="여기어때 잘난체" panose="020B0600000101010101" pitchFamily="50" charset="-127"/>
                <a:ea typeface="여기어때 잘난체" panose="020B0600000101010101" pitchFamily="50" charset="-127"/>
              </a:rPr>
              <a:t>2</a:t>
            </a:r>
            <a:r>
              <a:rPr lang="ko-KR" altLang="en-US" sz="2400" b="1" dirty="0">
                <a:latin typeface="여기어때 잘난체" panose="020B0600000101010101" pitchFamily="50" charset="-127"/>
                <a:ea typeface="여기어때 잘난체" panose="020B0600000101010101" pitchFamily="50" charset="-127"/>
              </a:rPr>
              <a:t>개 이상 </a:t>
            </a:r>
            <a:r>
              <a:rPr lang="en-US" altLang="ko-KR" sz="2400" b="1" dirty="0">
                <a:latin typeface="여기어때 잘난체" panose="020B0600000101010101" pitchFamily="50" charset="-127"/>
                <a:ea typeface="여기어때 잘난체" panose="020B0600000101010101" pitchFamily="50" charset="-127"/>
              </a:rPr>
              <a:t>PC</a:t>
            </a:r>
            <a:r>
              <a:rPr lang="ko-KR" altLang="en-US" sz="2400" b="1" dirty="0">
                <a:latin typeface="여기어때 잘난체" panose="020B0600000101010101" pitchFamily="50" charset="-127"/>
                <a:ea typeface="여기어때 잘난체" panose="020B0600000101010101" pitchFamily="50" charset="-127"/>
              </a:rPr>
              <a:t> 혹은 </a:t>
            </a:r>
            <a:r>
              <a:rPr lang="en-US" altLang="ko-KR" sz="2400" b="1" dirty="0">
                <a:latin typeface="여기어때 잘난체" panose="020B0600000101010101" pitchFamily="50" charset="-127"/>
                <a:ea typeface="여기어때 잘난체" panose="020B0600000101010101" pitchFamily="50" charset="-127"/>
              </a:rPr>
              <a:t>PC</a:t>
            </a:r>
            <a:r>
              <a:rPr lang="ko-KR" altLang="en-US" sz="2400" b="1" dirty="0">
                <a:latin typeface="여기어때 잘난체" panose="020B0600000101010101" pitchFamily="50" charset="-127"/>
                <a:ea typeface="여기어때 잘난체" panose="020B0600000101010101" pitchFamily="50" charset="-127"/>
              </a:rPr>
              <a:t>와 기타 모바일기기 동시 로그인 불가</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26" name="타원 25">
            <a:extLst>
              <a:ext uri="{FF2B5EF4-FFF2-40B4-BE49-F238E27FC236}">
                <a16:creationId xmlns:a16="http://schemas.microsoft.com/office/drawing/2014/main" id="{96B1C431-D27D-848B-E972-97878CF5E990}"/>
              </a:ext>
            </a:extLst>
          </p:cNvPr>
          <p:cNvSpPr/>
          <p:nvPr/>
        </p:nvSpPr>
        <p:spPr>
          <a:xfrm>
            <a:off x="829733" y="6286230"/>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27" name="그래픽 26" descr="확인 표시">
            <a:extLst>
              <a:ext uri="{FF2B5EF4-FFF2-40B4-BE49-F238E27FC236}">
                <a16:creationId xmlns:a16="http://schemas.microsoft.com/office/drawing/2014/main" id="{B984DCCE-9E2F-3C89-BE2D-D5804CDC45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6219343"/>
            <a:ext cx="550148" cy="550148"/>
          </a:xfrm>
          <a:prstGeom prst="rect">
            <a:avLst/>
          </a:prstGeom>
        </p:spPr>
      </p:pic>
      <p:sp>
        <p:nvSpPr>
          <p:cNvPr id="28" name="TextBox 27">
            <a:extLst>
              <a:ext uri="{FF2B5EF4-FFF2-40B4-BE49-F238E27FC236}">
                <a16:creationId xmlns:a16="http://schemas.microsoft.com/office/drawing/2014/main" id="{F6DC28AE-FF70-555F-F0F3-FC7196A6CE88}"/>
              </a:ext>
            </a:extLst>
          </p:cNvPr>
          <p:cNvSpPr txBox="1"/>
          <p:nvPr/>
        </p:nvSpPr>
        <p:spPr>
          <a:xfrm>
            <a:off x="1590952" y="7105975"/>
            <a:ext cx="15549020" cy="830997"/>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샘물수강신청시스템 </a:t>
            </a:r>
            <a:r>
              <a:rPr lang="en-US" altLang="ko-KR" sz="2400" b="1" dirty="0">
                <a:latin typeface="여기어때 잘난체" panose="020B0600000101010101" pitchFamily="50" charset="-127"/>
                <a:ea typeface="여기어때 잘난체" panose="020B0600000101010101" pitchFamily="50" charset="-127"/>
              </a:rPr>
              <a:t>ID </a:t>
            </a:r>
            <a:r>
              <a:rPr lang="ko-KR" altLang="en-US" sz="2400" b="1" dirty="0">
                <a:latin typeface="여기어때 잘난체" panose="020B0600000101010101" pitchFamily="50" charset="-127"/>
                <a:ea typeface="여기어때 잘난체" panose="020B0600000101010101" pitchFamily="50" charset="-127"/>
              </a:rPr>
              <a:t>및 비밀번호 관리 부주의로 인한 수강신청</a:t>
            </a:r>
            <a:r>
              <a:rPr lang="en-US" altLang="ko-KR" sz="2400" b="1" dirty="0">
                <a:latin typeface="여기어때 잘난체" panose="020B0600000101010101" pitchFamily="50" charset="-127"/>
                <a:ea typeface="여기어때 잘난체" panose="020B0600000101010101" pitchFamily="50" charset="-127"/>
              </a:rPr>
              <a:t>, </a:t>
            </a:r>
            <a:r>
              <a:rPr lang="ko-KR" altLang="en-US" sz="2400" b="1" dirty="0">
                <a:latin typeface="여기어때 잘난체" panose="020B0600000101010101" pitchFamily="50" charset="-127"/>
                <a:ea typeface="여기어때 잘난체" panose="020B0600000101010101" pitchFamily="50" charset="-127"/>
              </a:rPr>
              <a:t>개인정보유출 등의 피해에 대한 책임은 학생 본인에게 있음으로 관리 주의 요망</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29" name="타원 28">
            <a:extLst>
              <a:ext uri="{FF2B5EF4-FFF2-40B4-BE49-F238E27FC236}">
                <a16:creationId xmlns:a16="http://schemas.microsoft.com/office/drawing/2014/main" id="{8B6C224A-2993-6C2C-44E1-06977D584D5D}"/>
              </a:ext>
            </a:extLst>
          </p:cNvPr>
          <p:cNvSpPr/>
          <p:nvPr/>
        </p:nvSpPr>
        <p:spPr>
          <a:xfrm>
            <a:off x="829733" y="7311615"/>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30" name="그래픽 29" descr="확인 표시">
            <a:extLst>
              <a:ext uri="{FF2B5EF4-FFF2-40B4-BE49-F238E27FC236}">
                <a16:creationId xmlns:a16="http://schemas.microsoft.com/office/drawing/2014/main" id="{DC135570-7503-5532-2AEF-43167C6DCD5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7244728"/>
            <a:ext cx="550148" cy="550148"/>
          </a:xfrm>
          <a:prstGeom prst="rect">
            <a:avLst/>
          </a:prstGeom>
        </p:spPr>
      </p:pic>
      <p:sp>
        <p:nvSpPr>
          <p:cNvPr id="31" name="TextBox 30">
            <a:extLst>
              <a:ext uri="{FF2B5EF4-FFF2-40B4-BE49-F238E27FC236}">
                <a16:creationId xmlns:a16="http://schemas.microsoft.com/office/drawing/2014/main" id="{3974287D-74F1-3A4C-042D-49C2CF080798}"/>
              </a:ext>
            </a:extLst>
          </p:cNvPr>
          <p:cNvSpPr txBox="1"/>
          <p:nvPr/>
        </p:nvSpPr>
        <p:spPr>
          <a:xfrm>
            <a:off x="1590952" y="8238690"/>
            <a:ext cx="12257570" cy="461665"/>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수강신청기간 중 시작시간에 정확히 맞춰 접속 요망</a:t>
            </a:r>
            <a:r>
              <a:rPr lang="en-US" altLang="ko-KR" sz="2400" b="1" dirty="0">
                <a:latin typeface="여기어때 잘난체" panose="020B0600000101010101" pitchFamily="50" charset="-127"/>
                <a:ea typeface="여기어때 잘난체" panose="020B0600000101010101" pitchFamily="50" charset="-127"/>
              </a:rPr>
              <a:t>(</a:t>
            </a:r>
            <a:r>
              <a:rPr lang="ko-KR" altLang="en-US" sz="2400" b="1" dirty="0">
                <a:latin typeface="여기어때 잘난체" panose="020B0600000101010101" pitchFamily="50" charset="-127"/>
                <a:ea typeface="여기어때 잘난체" panose="020B0600000101010101" pitchFamily="50" charset="-127"/>
              </a:rPr>
              <a:t>미리 접속한 경우 수강신청 불가</a:t>
            </a:r>
            <a:r>
              <a:rPr lang="en-US" altLang="ko-KR" sz="2400" b="1" dirty="0">
                <a:latin typeface="여기어때 잘난체" panose="020B0600000101010101" pitchFamily="50" charset="-127"/>
                <a:ea typeface="여기어때 잘난체" panose="020B0600000101010101" pitchFamily="50" charset="-127"/>
              </a:rPr>
              <a:t>)</a:t>
            </a:r>
          </a:p>
        </p:txBody>
      </p:sp>
      <p:sp>
        <p:nvSpPr>
          <p:cNvPr id="96" name="타원 95">
            <a:extLst>
              <a:ext uri="{FF2B5EF4-FFF2-40B4-BE49-F238E27FC236}">
                <a16:creationId xmlns:a16="http://schemas.microsoft.com/office/drawing/2014/main" id="{497ABC0D-302D-9AA1-BE1D-14844001091E}"/>
              </a:ext>
            </a:extLst>
          </p:cNvPr>
          <p:cNvSpPr/>
          <p:nvPr/>
        </p:nvSpPr>
        <p:spPr>
          <a:xfrm>
            <a:off x="829733" y="8245500"/>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97" name="그래픽 96" descr="확인 표시">
            <a:extLst>
              <a:ext uri="{FF2B5EF4-FFF2-40B4-BE49-F238E27FC236}">
                <a16:creationId xmlns:a16="http://schemas.microsoft.com/office/drawing/2014/main" id="{F5C6A482-1030-E06A-6570-9FCB64198A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8178613"/>
            <a:ext cx="550148" cy="550148"/>
          </a:xfrm>
          <a:prstGeom prst="rect">
            <a:avLst/>
          </a:prstGeom>
        </p:spPr>
      </p:pic>
      <p:sp>
        <p:nvSpPr>
          <p:cNvPr id="32" name="TextBox 31">
            <a:extLst>
              <a:ext uri="{FF2B5EF4-FFF2-40B4-BE49-F238E27FC236}">
                <a16:creationId xmlns:a16="http://schemas.microsoft.com/office/drawing/2014/main" id="{036432F1-AE9C-4868-890E-A067B8CD042C}"/>
              </a:ext>
            </a:extLst>
          </p:cNvPr>
          <p:cNvSpPr txBox="1"/>
          <p:nvPr/>
        </p:nvSpPr>
        <p:spPr>
          <a:xfrm>
            <a:off x="1736726" y="4075455"/>
            <a:ext cx="15549020" cy="830997"/>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강좌거래행위 근절을 위해 수강신청 제한인원에 도달한 후 취소자로 발생한 </a:t>
            </a:r>
            <a:r>
              <a:rPr lang="ko-KR" altLang="en-US" sz="2400" b="1" dirty="0" err="1">
                <a:latin typeface="여기어때 잘난체" panose="020B0600000101010101" pitchFamily="50" charset="-127"/>
                <a:ea typeface="여기어때 잘난체" panose="020B0600000101010101" pitchFamily="50" charset="-127"/>
              </a:rPr>
              <a:t>여석은</a:t>
            </a:r>
            <a:r>
              <a:rPr lang="ko-KR" altLang="en-US" sz="2400" b="1" dirty="0">
                <a:latin typeface="여기어때 잘난체" panose="020B0600000101010101" pitchFamily="50" charset="-127"/>
                <a:ea typeface="여기어때 잘난체" panose="020B0600000101010101" pitchFamily="50" charset="-127"/>
              </a:rPr>
              <a:t> 다음날 수강신청 시작 시 반영</a:t>
            </a:r>
            <a:r>
              <a:rPr lang="en-US" altLang="ko-KR" sz="2400" b="1" dirty="0">
                <a:latin typeface="여기어때 잘난체" panose="020B0600000101010101" pitchFamily="50" charset="-127"/>
                <a:ea typeface="여기어때 잘난체" panose="020B0600000101010101" pitchFamily="50" charset="-127"/>
              </a:rPr>
              <a:t>(</a:t>
            </a:r>
            <a:r>
              <a:rPr lang="ko-KR" altLang="en-US" sz="2400" b="1" dirty="0">
                <a:latin typeface="여기어때 잘난체" panose="020B0600000101010101" pitchFamily="50" charset="-127"/>
                <a:ea typeface="여기어때 잘난체" panose="020B0600000101010101" pitchFamily="50" charset="-127"/>
              </a:rPr>
              <a:t>단</a:t>
            </a:r>
            <a:r>
              <a:rPr lang="en-US" altLang="ko-KR" sz="2400" b="1" dirty="0">
                <a:latin typeface="여기어때 잘난체" panose="020B0600000101010101" pitchFamily="50" charset="-127"/>
                <a:ea typeface="여기어때 잘난체" panose="020B0600000101010101" pitchFamily="50" charset="-127"/>
              </a:rPr>
              <a:t>, </a:t>
            </a:r>
            <a:r>
              <a:rPr lang="ko-KR" altLang="en-US" sz="2400" b="1" dirty="0">
                <a:latin typeface="여기어때 잘난체" panose="020B0600000101010101" pitchFamily="50" charset="-127"/>
                <a:ea typeface="여기어때 잘난체" panose="020B0600000101010101" pitchFamily="50" charset="-127"/>
              </a:rPr>
              <a:t>수강신청 마지막날의 경우 사전에 공지한 시간에 </a:t>
            </a:r>
            <a:r>
              <a:rPr lang="ko-KR" altLang="en-US" sz="2400" b="1" dirty="0" err="1">
                <a:latin typeface="여기어때 잘난체" panose="020B0600000101010101" pitchFamily="50" charset="-127"/>
                <a:ea typeface="여기어때 잘난체" panose="020B0600000101010101" pitchFamily="50" charset="-127"/>
              </a:rPr>
              <a:t>여석을</a:t>
            </a:r>
            <a:r>
              <a:rPr lang="ko-KR" altLang="en-US" sz="2400" b="1" dirty="0">
                <a:latin typeface="여기어때 잘난체" panose="020B0600000101010101" pitchFamily="50" charset="-127"/>
                <a:ea typeface="여기어때 잘난체" panose="020B0600000101010101" pitchFamily="50" charset="-127"/>
              </a:rPr>
              <a:t> 반영하여 재설정됨</a:t>
            </a:r>
            <a:r>
              <a:rPr lang="en-US" altLang="ko-KR" sz="2400" b="1" dirty="0">
                <a:latin typeface="여기어때 잘난체" panose="020B0600000101010101" pitchFamily="50" charset="-127"/>
                <a:ea typeface="여기어때 잘난체" panose="020B0600000101010101" pitchFamily="50" charset="-127"/>
              </a:rPr>
              <a:t>)</a:t>
            </a:r>
          </a:p>
        </p:txBody>
      </p:sp>
      <p:sp>
        <p:nvSpPr>
          <p:cNvPr id="33" name="타원 32">
            <a:extLst>
              <a:ext uri="{FF2B5EF4-FFF2-40B4-BE49-F238E27FC236}">
                <a16:creationId xmlns:a16="http://schemas.microsoft.com/office/drawing/2014/main" id="{39C0A580-D43C-4204-AD86-46364AF61648}"/>
              </a:ext>
            </a:extLst>
          </p:cNvPr>
          <p:cNvSpPr/>
          <p:nvPr/>
        </p:nvSpPr>
        <p:spPr>
          <a:xfrm>
            <a:off x="836361" y="4226357"/>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34" name="그래픽 33" descr="확인 표시">
            <a:extLst>
              <a:ext uri="{FF2B5EF4-FFF2-40B4-BE49-F238E27FC236}">
                <a16:creationId xmlns:a16="http://schemas.microsoft.com/office/drawing/2014/main" id="{A16CA488-9E82-46C0-A29B-F2700B2915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5306" y="4159470"/>
            <a:ext cx="550148" cy="550148"/>
          </a:xfrm>
          <a:prstGeom prst="rect">
            <a:avLst/>
          </a:prstGeom>
        </p:spPr>
      </p:pic>
    </p:spTree>
    <p:extLst>
      <p:ext uri="{BB962C8B-B14F-4D97-AF65-F5344CB8AC3E}">
        <p14:creationId xmlns:p14="http://schemas.microsoft.com/office/powerpoint/2010/main" val="1315791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2E5537CE-A413-4B39-B36E-EBD5EF554C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8" y="0"/>
            <a:ext cx="18282583" cy="10287000"/>
          </a:xfrm>
          <a:prstGeom prst="rect">
            <a:avLst/>
          </a:prstGeom>
        </p:spPr>
      </p:pic>
      <p:sp>
        <p:nvSpPr>
          <p:cNvPr id="5" name="사다리꼴 4">
            <a:extLst>
              <a:ext uri="{FF2B5EF4-FFF2-40B4-BE49-F238E27FC236}">
                <a16:creationId xmlns:a16="http://schemas.microsoft.com/office/drawing/2014/main" id="{F19072CA-46EB-47F9-AEAE-1BB03A626792}"/>
              </a:ext>
            </a:extLst>
          </p:cNvPr>
          <p:cNvSpPr/>
          <p:nvPr/>
        </p:nvSpPr>
        <p:spPr>
          <a:xfrm flipV="1">
            <a:off x="-2929022" y="0"/>
            <a:ext cx="13658856" cy="10287000"/>
          </a:xfrm>
          <a:prstGeom prst="trapezoi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a:t>흏</a:t>
            </a:r>
            <a:endParaRPr lang="ko-KR" altLang="en-US" dirty="0"/>
          </a:p>
        </p:txBody>
      </p:sp>
      <p:sp>
        <p:nvSpPr>
          <p:cNvPr id="13" name="자유형: 도형 12">
            <a:extLst>
              <a:ext uri="{FF2B5EF4-FFF2-40B4-BE49-F238E27FC236}">
                <a16:creationId xmlns:a16="http://schemas.microsoft.com/office/drawing/2014/main" id="{854CBD21-ACD4-44B4-A3CF-2A2FDF693496}"/>
              </a:ext>
            </a:extLst>
          </p:cNvPr>
          <p:cNvSpPr/>
          <p:nvPr/>
        </p:nvSpPr>
        <p:spPr>
          <a:xfrm>
            <a:off x="6538834" y="0"/>
            <a:ext cx="4191000" cy="1638300"/>
          </a:xfrm>
          <a:custGeom>
            <a:avLst/>
            <a:gdLst>
              <a:gd name="connsiteX0" fmla="*/ 0 w 4191000"/>
              <a:gd name="connsiteY0" fmla="*/ 0 h 1638300"/>
              <a:gd name="connsiteX1" fmla="*/ 4191000 w 4191000"/>
              <a:gd name="connsiteY1" fmla="*/ 0 h 1638300"/>
              <a:gd name="connsiteX2" fmla="*/ 3782585 w 4191000"/>
              <a:gd name="connsiteY2" fmla="*/ 1633659 h 1638300"/>
              <a:gd name="connsiteX3" fmla="*/ 3771900 w 419100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4191000" h="1638300">
                <a:moveTo>
                  <a:pt x="0" y="0"/>
                </a:moveTo>
                <a:lnTo>
                  <a:pt x="4191000" y="0"/>
                </a:lnTo>
                <a:lnTo>
                  <a:pt x="3782585" y="1633659"/>
                </a:lnTo>
                <a:lnTo>
                  <a:pt x="3771900" y="16383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2060"/>
              </a:solidFill>
            </a:endParaRPr>
          </a:p>
        </p:txBody>
      </p:sp>
      <p:pic>
        <p:nvPicPr>
          <p:cNvPr id="9" name="그림 8">
            <a:extLst>
              <a:ext uri="{FF2B5EF4-FFF2-40B4-BE49-F238E27FC236}">
                <a16:creationId xmlns:a16="http://schemas.microsoft.com/office/drawing/2014/main" id="{9BA8F744-4DAB-45A5-B62D-C4632FC0A0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79076" y="9644094"/>
            <a:ext cx="1271847" cy="442626"/>
          </a:xfrm>
          <a:prstGeom prst="rect">
            <a:avLst/>
          </a:prstGeom>
        </p:spPr>
      </p:pic>
      <p:sp>
        <p:nvSpPr>
          <p:cNvPr id="26" name="타원 25"/>
          <p:cNvSpPr/>
          <p:nvPr/>
        </p:nvSpPr>
        <p:spPr>
          <a:xfrm>
            <a:off x="1571572" y="4811154"/>
            <a:ext cx="189470" cy="1894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26"/>
          <p:cNvSpPr/>
          <p:nvPr/>
        </p:nvSpPr>
        <p:spPr>
          <a:xfrm>
            <a:off x="7482595" y="4811154"/>
            <a:ext cx="189470" cy="1894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9" name="그림 28" descr="감사합니다.png"/>
          <p:cNvPicPr>
            <a:picLocks noChangeAspect="1"/>
          </p:cNvPicPr>
          <p:nvPr/>
        </p:nvPicPr>
        <p:blipFill>
          <a:blip r:embed="rId5"/>
          <a:stretch>
            <a:fillRect/>
          </a:stretch>
        </p:blipFill>
        <p:spPr>
          <a:xfrm>
            <a:off x="1928762" y="4357682"/>
            <a:ext cx="5357850" cy="2215183"/>
          </a:xfrm>
          <a:prstGeom prst="rect">
            <a:avLst/>
          </a:prstGeom>
        </p:spPr>
      </p:pic>
    </p:spTree>
    <p:extLst>
      <p:ext uri="{BB962C8B-B14F-4D97-AF65-F5344CB8AC3E}">
        <p14:creationId xmlns:p14="http://schemas.microsoft.com/office/powerpoint/2010/main" val="565432832"/>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1525</TotalTime>
  <Words>2880</Words>
  <Application>Microsoft Office PowerPoint</Application>
  <PresentationFormat>사용자 지정</PresentationFormat>
  <Paragraphs>359</Paragraphs>
  <Slides>27</Slides>
  <Notes>27</Notes>
  <HiddenSlides>0</HiddenSlides>
  <MMClips>0</MMClips>
  <ScaleCrop>false</ScaleCrop>
  <HeadingPairs>
    <vt:vector size="6" baseType="variant">
      <vt:variant>
        <vt:lpstr>사용한 글꼴</vt:lpstr>
      </vt:variant>
      <vt:variant>
        <vt:i4>12</vt:i4>
      </vt:variant>
      <vt:variant>
        <vt:lpstr>테마</vt:lpstr>
      </vt:variant>
      <vt:variant>
        <vt:i4>1</vt:i4>
      </vt:variant>
      <vt:variant>
        <vt:lpstr>슬라이드 제목</vt:lpstr>
      </vt:variant>
      <vt:variant>
        <vt:i4>27</vt:i4>
      </vt:variant>
    </vt:vector>
  </HeadingPairs>
  <TitlesOfParts>
    <vt:vector size="40" baseType="lpstr">
      <vt:lpstr>나눔고딕</vt:lpstr>
      <vt:lpstr>나눔고딕 ExtraBold</vt:lpstr>
      <vt:lpstr>나눔스퀘어</vt:lpstr>
      <vt:lpstr>나눔스퀘어 ExtraBold</vt:lpstr>
      <vt:lpstr>맑은 고딕</vt:lpstr>
      <vt:lpstr>여기어때 잘난체</vt:lpstr>
      <vt:lpstr>함초롬돋움</vt:lpstr>
      <vt:lpstr>함초롬바탕</vt:lpstr>
      <vt:lpstr>휴먼둥근헤드라인</vt:lpstr>
      <vt:lpstr>Arial</vt:lpstr>
      <vt:lpstr>Calibri</vt:lpstr>
      <vt:lpstr>Calibri Light</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T3A</dc:creator>
  <cp:lastModifiedBy>user</cp:lastModifiedBy>
  <cp:revision>1101</cp:revision>
  <cp:lastPrinted>2024-02-15T10:08:52Z</cp:lastPrinted>
  <dcterms:created xsi:type="dcterms:W3CDTF">2023-05-10T02:37:01Z</dcterms:created>
  <dcterms:modified xsi:type="dcterms:W3CDTF">2026-02-05T04:04:09Z</dcterms:modified>
</cp:coreProperties>
</file>